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3"/>
  </p:handoutMasterIdLst>
  <p:sldIdLst>
    <p:sldId id="256" r:id="rId2"/>
    <p:sldId id="271" r:id="rId3"/>
    <p:sldId id="300" r:id="rId4"/>
    <p:sldId id="301" r:id="rId5"/>
    <p:sldId id="272" r:id="rId6"/>
    <p:sldId id="273" r:id="rId7"/>
    <p:sldId id="310" r:id="rId8"/>
    <p:sldId id="274" r:id="rId9"/>
    <p:sldId id="275" r:id="rId10"/>
    <p:sldId id="276" r:id="rId11"/>
    <p:sldId id="277" r:id="rId12"/>
    <p:sldId id="278" r:id="rId13"/>
    <p:sldId id="279" r:id="rId14"/>
    <p:sldId id="298" r:id="rId15"/>
    <p:sldId id="299" r:id="rId16"/>
    <p:sldId id="280" r:id="rId17"/>
    <p:sldId id="281" r:id="rId18"/>
    <p:sldId id="294" r:id="rId19"/>
    <p:sldId id="295" r:id="rId20"/>
    <p:sldId id="282" r:id="rId21"/>
    <p:sldId id="302" r:id="rId22"/>
    <p:sldId id="303" r:id="rId23"/>
    <p:sldId id="283" r:id="rId24"/>
    <p:sldId id="296" r:id="rId25"/>
    <p:sldId id="297" r:id="rId26"/>
    <p:sldId id="284" r:id="rId27"/>
    <p:sldId id="285" r:id="rId28"/>
    <p:sldId id="291" r:id="rId29"/>
    <p:sldId id="292" r:id="rId30"/>
    <p:sldId id="286" r:id="rId31"/>
    <p:sldId id="304" r:id="rId32"/>
    <p:sldId id="305" r:id="rId33"/>
    <p:sldId id="287" r:id="rId34"/>
    <p:sldId id="288" r:id="rId35"/>
    <p:sldId id="308" r:id="rId36"/>
    <p:sldId id="309" r:id="rId37"/>
    <p:sldId id="290" r:id="rId38"/>
    <p:sldId id="306" r:id="rId39"/>
    <p:sldId id="307" r:id="rId40"/>
    <p:sldId id="289" r:id="rId41"/>
    <p:sldId id="259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1AC4D-E0E2-A948-BA8C-C01FD16EFF4E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F0EA5-210D-E243-A714-29EF53A2B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00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298F-514E-3840-ACA0-E6CBD9F9445B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D54B-EF55-0D4E-B090-AEE90C61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298F-514E-3840-ACA0-E6CBD9F9445B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D54B-EF55-0D4E-B090-AEE90C61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6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298F-514E-3840-ACA0-E6CBD9F9445B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D54B-EF55-0D4E-B090-AEE90C61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9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298F-514E-3840-ACA0-E6CBD9F9445B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D54B-EF55-0D4E-B090-AEE90C61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0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298F-514E-3840-ACA0-E6CBD9F9445B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D54B-EF55-0D4E-B090-AEE90C61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7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298F-514E-3840-ACA0-E6CBD9F9445B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D54B-EF55-0D4E-B090-AEE90C61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9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298F-514E-3840-ACA0-E6CBD9F9445B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D54B-EF55-0D4E-B090-AEE90C61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5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298F-514E-3840-ACA0-E6CBD9F9445B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D54B-EF55-0D4E-B090-AEE90C61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2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298F-514E-3840-ACA0-E6CBD9F9445B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D54B-EF55-0D4E-B090-AEE90C61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8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298F-514E-3840-ACA0-E6CBD9F9445B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D54B-EF55-0D4E-B090-AEE90C61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9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298F-514E-3840-ACA0-E6CBD9F9445B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D54B-EF55-0D4E-B090-AEE90C61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6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87000">
              <a:srgbClr val="FFFFF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0298F-514E-3840-ACA0-E6CBD9F9445B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8D54B-EF55-0D4E-B090-AEE90C61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3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April 2013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905" y="5305817"/>
            <a:ext cx="2016699" cy="15521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5354" y="1094704"/>
            <a:ext cx="79495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Clinical Research Staff/Coordinator</a:t>
            </a:r>
            <a:endParaRPr lang="en-US" sz="3600" b="1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Roles </a:t>
            </a:r>
            <a:r>
              <a:rPr lang="en-US" sz="36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36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Responsibilities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75745" y="2849031"/>
            <a:ext cx="51339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Sue Collins, MSN, RN, CCRC</a:t>
            </a:r>
          </a:p>
          <a:p>
            <a:pPr algn="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085653" y="2896068"/>
            <a:ext cx="4663557" cy="1343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7458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6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43625"/>
            <a:ext cx="9144000" cy="7458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 April 2013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08"/>
            <a:ext cx="1080305" cy="8314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E6: Investigator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Qualifications</a:t>
            </a:r>
            <a:endParaRPr lang="en-US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891145"/>
            <a:ext cx="8229600" cy="4052456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Investigator should: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Be qualified (documented) by education, training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experience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assume responsibility for proper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trial conduct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Be familiar with the appropriate use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investigational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product, IB, and other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provided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sponsor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Be aware of, &amp; should comply with, GCP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applicable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regulatory requirements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Permit monitoring, auditing and inspection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Delegate duties to appropriately qualified persons</a:t>
            </a:r>
          </a:p>
        </p:txBody>
      </p:sp>
    </p:spTree>
    <p:extLst>
      <p:ext uri="{BB962C8B-B14F-4D97-AF65-F5344CB8AC3E}">
        <p14:creationId xmlns:p14="http://schemas.microsoft.com/office/powerpoint/2010/main" val="55690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43625"/>
            <a:ext cx="9144000" cy="7458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 April 2013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08"/>
            <a:ext cx="1080305" cy="8314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E6: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Adequate Resources</a:t>
            </a:r>
            <a:endParaRPr lang="en-US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891145"/>
            <a:ext cx="8229600" cy="4052456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Investigator should: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sufficient time for trial conduct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completion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Have adequate staff and facilities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conduct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trial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Ensure training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study team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Demonstrate adequate potential for recruitment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3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43625"/>
            <a:ext cx="9144000" cy="7458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 April 2013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08"/>
            <a:ext cx="1080305" cy="8314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Nurses</a:t>
            </a:r>
            <a:endParaRPr lang="en-US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580583"/>
            <a:ext cx="8229600" cy="4643571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Nurses involved in clinical research continue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 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advocates for their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patients, but may take on 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advocate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Subject advocate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Protocol advocate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2 main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roles for nurses in clinical research: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Staff Nurse – direct patient care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Nurse/Coordinator – Manages the study, coordinates multidisciplinary team, communicates with all study team members while providing for protection of human subjects.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67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43625"/>
            <a:ext cx="9144000" cy="7458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 April 2013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08"/>
            <a:ext cx="1080305" cy="8314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Nurse/Coordinator</a:t>
            </a:r>
            <a:endParaRPr lang="en-US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580583"/>
            <a:ext cx="8229600" cy="4643571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 Coordinator demonstrates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thinking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provide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 in the conduct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clinical trials in the following areas: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Protocol compliance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Clinical Trials–Related Communication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Informed Consent Process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Management of Clinical Trial Patients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Documentation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Patient Recruitment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Ethical Issues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Professional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97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794009"/>
            <a:ext cx="8229600" cy="477359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of the following are common examples of endpoints used in drug development research EXCEPT: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blood cultures.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 clinical response.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 of patients who withdraw from the study.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Quality of Life measures.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98" y="202023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64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794009"/>
            <a:ext cx="8229600" cy="477359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of the following are common examples of endpoints used in drug development research EXCEPT: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blood cultures.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 clinical response.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 of patients who withdraw from the study.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 of Life measures.</a:t>
            </a:r>
            <a:endParaRPr lang="en-US" sz="2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" y="0"/>
            <a:ext cx="1166812" cy="115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21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43625"/>
            <a:ext cx="9144000" cy="7458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 April 2013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08"/>
            <a:ext cx="1080305" cy="8314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 -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Protocol Compliance</a:t>
            </a:r>
            <a:endParaRPr lang="en-US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580583"/>
            <a:ext cx="8229600" cy="4643571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Adheres to current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instructional, state, federal and international regulations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guidance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policies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affect research.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Complies with the processes &amp;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 required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different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sponsors.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Ensures security of research data &amp;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information (PHI).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Participates in discussions regarding feasibility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protocol implementation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knowledge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capabilities &amp;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patient population.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Collaborates with the research team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 procedures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maintaining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study participation from enrollment -&gt; completion.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07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43625"/>
            <a:ext cx="9144000" cy="7458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 April 2013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08"/>
            <a:ext cx="1080305" cy="8314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 -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Protocol Compliance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(continued)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580583"/>
            <a:ext cx="8229600" cy="4643571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Participates in providing timely, informative, &amp;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accurate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to the IRB as required.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Facilitates &amp;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participates in the preparation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implementation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scheduled and unscheduled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meetings with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and internal monitors and auditors (e.g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sponsors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FDA, IRB, QA).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Ensures validity of research results by ensuring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timely, accurate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complete data documentation,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 deviations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violations, and serious adverse events.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Collaborates with principal investigator, pharmacy,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other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personnel to ensure proper use of and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accountability for experimental devices or drugs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indicated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191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794009"/>
            <a:ext cx="8229600" cy="477359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a physician is entering a medical order to give an investigational agent she/he must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 the drug referencing the correct protocol number.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 the drug from any protocol which includes the same drug.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 the drug from the stock in the investigational pharmacy.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 the drug prior to patient enrollment.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98" y="202023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97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4211" y="1626841"/>
            <a:ext cx="8441604" cy="477359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 physician is entering a medical order to give an investigational agent she/he must: 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the drug referencing the correct protocol number.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 the drug from any protocol which includes the same drug.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 the drug from the stock in the investigational pharmacy.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 the drug prior to patient enrollment.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" y="0"/>
            <a:ext cx="1166812" cy="115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21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 involved in clinical research must adhere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regulations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understand the guidelines that govern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research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talk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provide an overview of the roles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responsibilities of the Study Coordinator and Data Manager.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458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pic>
        <p:nvPicPr>
          <p:cNvPr id="5" name="Picture 4" descr="logo April 2013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08"/>
            <a:ext cx="1080305" cy="83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03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43625"/>
            <a:ext cx="9144000" cy="7458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 April 2013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08"/>
            <a:ext cx="1080305" cy="8314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 -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Study-Related Communication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580583"/>
            <a:ext cx="8229600" cy="4643571"/>
          </a:xfrm>
          <a:prstGeom prst="rect">
            <a:avLst/>
          </a:prstGeom>
        </p:spPr>
        <p:txBody>
          <a:bodyPr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Ensures ongoing formal and informal communication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regarding clinical trials with team members.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Provides general clinical research as well as trial-specific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to research, clinical, and other organizational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Develops relationships with referring physicians, clinical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staff, and ancillary departments to facilitate compliance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and accrual to clinical trials.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Coordinates and participates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meetings.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Provides education related to clinical trials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patients/families.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Advocates for the safety and care of clinical trial patients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well as for the promotion and integrity of the clinical trial</a:t>
            </a:r>
          </a:p>
        </p:txBody>
      </p:sp>
    </p:spTree>
    <p:extLst>
      <p:ext uri="{BB962C8B-B14F-4D97-AF65-F5344CB8AC3E}">
        <p14:creationId xmlns:p14="http://schemas.microsoft.com/office/powerpoint/2010/main" val="380747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86757" y="1263404"/>
            <a:ext cx="7112931" cy="477359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does the IRB review the informed consent?</a:t>
            </a:r>
          </a:p>
          <a:p>
            <a:pPr marL="0" indent="0" algn="ctr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 the institution.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 the subject.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the Institution with information about proposed research trials.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 the study sponsor.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98" y="202023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51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86757" y="1263404"/>
            <a:ext cx="7112931" cy="477359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does the IRB review the informed consent?</a:t>
            </a:r>
          </a:p>
          <a:p>
            <a:pPr marL="0" indent="0" algn="ctr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 the institution.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 the subjects.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the Institution with information about proposed research trials.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 the study sponsor.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98" y="202023"/>
            <a:ext cx="971550" cy="9715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" y="0"/>
            <a:ext cx="1166812" cy="115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4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43625"/>
            <a:ext cx="9144000" cy="7458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 April 2013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08"/>
            <a:ext cx="1080305" cy="8314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 - Informed Consent Process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580583"/>
            <a:ext cx="8229600" cy="4643571"/>
          </a:xfrm>
          <a:prstGeom prst="rect">
            <a:avLst/>
          </a:prstGeom>
        </p:spPr>
        <p:txBody>
          <a:bodyPr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Ensures the initial and ongoing consent process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performed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documented in compliance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FDA, ICH GCP,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institutional, sponsor,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IRB,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applicable regulations,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guidance, and policies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Participates in the education of clinical trial patients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their clinical trial and significant new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that is forthcoming during or after the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 of the trial.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Assesses for barriers to effective informed consent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discussions and implements plans to overcome them.</a:t>
            </a:r>
          </a:p>
        </p:txBody>
      </p:sp>
    </p:spTree>
    <p:extLst>
      <p:ext uri="{BB962C8B-B14F-4D97-AF65-F5344CB8AC3E}">
        <p14:creationId xmlns:p14="http://schemas.microsoft.com/office/powerpoint/2010/main" val="142122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07614" y="1413995"/>
            <a:ext cx="5871218" cy="477359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English speaking subjects, FDA regulations require a witness to sign the consent form.</a:t>
            </a:r>
          </a:p>
          <a:p>
            <a:pPr marL="0" indent="0" algn="ctr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  <a:p>
            <a:pPr marL="0" indent="0" algn="ctr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98" y="202023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0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07614" y="1413995"/>
            <a:ext cx="5871218" cy="477359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English speaking subjects, FDA regulations require a witness to sign the consent form.</a:t>
            </a:r>
          </a:p>
          <a:p>
            <a:pPr marL="0" indent="0" algn="ctr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  <a:p>
            <a:pPr marL="0" indent="0" algn="ctr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98" y="202023"/>
            <a:ext cx="971550" cy="9715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" y="0"/>
            <a:ext cx="1166812" cy="115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2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43625"/>
            <a:ext cx="9144000" cy="7458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 April 2013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08"/>
            <a:ext cx="1080305" cy="8314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 -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Study Participants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901536"/>
            <a:ext cx="8229600" cy="4322618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 determine and document eligibility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clinical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trial.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adherence to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protocol by scheduling study-specific events including exams, tests, questionnaires, etc.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 and report adverse events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the protocol, sponsor, IRB,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FDA regulations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adherence to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protocol by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utilizing various methods to assist with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documentation, patient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education, and study agent return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12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43625"/>
            <a:ext cx="9144000" cy="7458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 April 2013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08"/>
            <a:ext cx="1080305" cy="8314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 -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19645" y="1481735"/>
            <a:ext cx="8229600" cy="477359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regulations and sponsor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regarding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 data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assessment, management,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evaluation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source documents for patients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clinical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trials as appropriate to the protocol and role.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Educate study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 regarding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and accurate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 documentation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participants in clinical trials.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relevant data from the source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 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recorded in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report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forms and that every data point can be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verified within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source document.</a:t>
            </a:r>
          </a:p>
        </p:txBody>
      </p:sp>
    </p:spTree>
    <p:extLst>
      <p:ext uri="{BB962C8B-B14F-4D97-AF65-F5344CB8AC3E}">
        <p14:creationId xmlns:p14="http://schemas.microsoft.com/office/powerpoint/2010/main" val="9755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794009"/>
            <a:ext cx="8229600" cy="477359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purpose of the Drug Accountability Record?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record the number of study agents consumed by the patient.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document control/disposition of investigational medications.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Calculate patient charges for reimbursement purposes.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report the study agent’s dose intensity.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98" y="202023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15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4211" y="1626841"/>
            <a:ext cx="8441604" cy="477359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purpose of the Drug Accountability Record?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record the number of study agents consumed by the patient.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document control/disposition of investigational medications.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Calculate patient charges for reimbursement purposes.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report the study agent’s dose intensity.</a:t>
            </a:r>
            <a:endParaRPr lang="en-US" sz="2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" y="0"/>
            <a:ext cx="1166812" cy="115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41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269346"/>
            <a:ext cx="8229600" cy="477359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of the following FDA documents are “binding” requirements for the investigators conducting drug development research?</a:t>
            </a:r>
          </a:p>
          <a:p>
            <a:pPr marL="0" indent="0" algn="ctr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1.	Laws			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	Guidance documents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	Regulations			4. GCP (Good Clinical Practice)</a:t>
            </a: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and 2</a:t>
            </a:r>
          </a:p>
          <a:p>
            <a:pPr marL="457200" indent="-457200">
              <a:buAutoNum type="alphaL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 2 and 3</a:t>
            </a:r>
          </a:p>
          <a:p>
            <a:pPr marL="457200" indent="-457200">
              <a:buAutoNum type="alphaL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of the above</a:t>
            </a:r>
          </a:p>
          <a:p>
            <a:pPr marL="457200" indent="-457200">
              <a:buAutoNum type="alphaL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None of the above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98" y="202023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93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43625"/>
            <a:ext cx="9144000" cy="7458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 April 2013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08"/>
            <a:ext cx="1080305" cy="8314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 - Documentation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2055636"/>
            <a:ext cx="8229600" cy="477359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guidelines in making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corrections 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entry in clinical records and case report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 as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by good clinical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practices, standards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institutional procedures.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regulatory documents are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processed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maintained per institution, IRB, and GCP.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proficiency in the use of clinical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research-related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programs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7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794009"/>
            <a:ext cx="8229600" cy="477359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long must research records be kept?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years.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years after FDA approval for general distribution.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years after end of the study.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Until the last patient on the study dies.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98" y="202023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55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794009"/>
            <a:ext cx="8229600" cy="477359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long must research records be kept?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years.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years after FDA approval for general distribution.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years after end of the study.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 the last patient on the study dies.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98" y="202023"/>
            <a:ext cx="971550" cy="9715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" y="0"/>
            <a:ext cx="1166812" cy="115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7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43625"/>
            <a:ext cx="9144000" cy="7458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 April 2013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08"/>
            <a:ext cx="1080305" cy="8314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 - Patient Recruitment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709049"/>
            <a:ext cx="8229600" cy="477359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and implement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recruitment plans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assess individuals who might be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eligible 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trials, taking into consideration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entry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criteria, required procedures,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potential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processes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overcome barriers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recruitment related to patient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 factors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underserved populations,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 system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influences.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or community-based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groups that can assist in achieving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recruitment goals.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23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43625"/>
            <a:ext cx="9144000" cy="7458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 April 2013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08"/>
            <a:ext cx="1080305" cy="8314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 - Ethics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783618"/>
            <a:ext cx="8229600" cy="477359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ethical care of clinical trial patients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 of clinical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trials.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ongoing compliance with key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ethical concepts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research team, including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informed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consent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documentation, respect for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beneficence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justice.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members of vulnerable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populations enrolled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clinical trials are identified and that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rights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addressed.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Identifies and follows institutional procedures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report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falsification of data 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misconduct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30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794009"/>
            <a:ext cx="8229600" cy="477359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definition of an Adverse Event?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sign or symptom during the course of a clinical trial.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event which the PI decides to report during the course of a clinical trial.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of the wrong dose of study agent.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participating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clinical trial withdraws from the study.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98" y="202023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6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794009"/>
            <a:ext cx="8229600" cy="477359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definition of an Adverse Event?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sign or symptom during the course of a clinical trial.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event which the PI decides to report during the course of a clinical trial.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of the wrong dose of study agent.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participating in a clinical trial withdraws from the study.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98" y="202023"/>
            <a:ext cx="971550" cy="9715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" y="0"/>
            <a:ext cx="1166812" cy="115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9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43625"/>
            <a:ext cx="9144000" cy="7458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 April 2013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08"/>
            <a:ext cx="1080305" cy="8314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Manager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471345"/>
            <a:ext cx="8229600" cy="477359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Individual responsible for some or all activities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related 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Data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Collects source documents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enters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data from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patient’s medical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record/source documents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form (paper or electronic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Manages protocol related data (i.e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understanding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forms are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still outstanding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what documentation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missing).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Understands the various databases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resolve problems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Provides periodic reports from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Assists in preparation for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audits/monitoring visits.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4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794009"/>
            <a:ext cx="8229600" cy="477359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lectronic data collection systems enhance data integrity by: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Eliminating redundancy.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Limiting free-test responses and maximizing the use of standard vocabularies.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Validating data values whenever possible.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of the above.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98" y="202023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45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794009"/>
            <a:ext cx="8229600" cy="477359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lectronic data collection systems enhance data integrity by: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Eliminating redundancy.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Limiting free-test responses and maximizing the use of standard vocabularies.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Validating data values whenever possible.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of the above.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98" y="202023"/>
            <a:ext cx="971550" cy="9715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" y="0"/>
            <a:ext cx="1166812" cy="115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725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269346"/>
            <a:ext cx="8229600" cy="477359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of the following FDA documents are “binding” requirements for the investigators conducting drug development research?</a:t>
            </a:r>
          </a:p>
          <a:p>
            <a:pPr marL="0" indent="0" algn="ctr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1.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	Guidance documents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Regulations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4. GCP (Good Clinical Practice)</a:t>
            </a: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eriod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and 2</a:t>
            </a:r>
          </a:p>
          <a:p>
            <a:pPr marL="457200" indent="-457200">
              <a:buAutoNum type="alphaL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2 and 3</a:t>
            </a:r>
          </a:p>
          <a:p>
            <a:pPr marL="457200" indent="-457200">
              <a:buAutoNum type="alphaL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of the above</a:t>
            </a:r>
          </a:p>
          <a:p>
            <a:pPr marL="457200" indent="-457200">
              <a:buAutoNum type="alphaL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None of the above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" y="112147"/>
            <a:ext cx="1166812" cy="115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51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43625"/>
            <a:ext cx="9144000" cy="7458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 April 2013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08"/>
            <a:ext cx="1080305" cy="8314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 - Professional Development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2055636"/>
            <a:ext cx="8229600" cy="4773591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educational opportunities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knowledge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clinical trials, regulations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guidance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 role of the research nurse.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Seek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on an ongoing basis that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information regarding specific diseases/conditions that are the subject of research studies, such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through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meetings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journals, and Web sites.</a:t>
            </a:r>
          </a:p>
        </p:txBody>
      </p:sp>
    </p:spTree>
    <p:extLst>
      <p:ext uri="{BB962C8B-B14F-4D97-AF65-F5344CB8AC3E}">
        <p14:creationId xmlns:p14="http://schemas.microsoft.com/office/powerpoint/2010/main" val="301197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chemeClr val="tx2">
                <a:lumMod val="60000"/>
                <a:lumOff val="40000"/>
              </a:schemeClr>
            </a:gs>
            <a:gs pos="53000">
              <a:srgbClr val="FFFFF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458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pic>
        <p:nvPicPr>
          <p:cNvPr id="5" name="Picture 4" descr="logo April 2013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08"/>
            <a:ext cx="1080305" cy="8314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6515348"/>
            <a:ext cx="9144000" cy="35282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84703" y="6511111"/>
            <a:ext cx="3260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98304" y="1320020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504" y="3366655"/>
            <a:ext cx="5174506" cy="31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83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458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pic>
        <p:nvPicPr>
          <p:cNvPr id="5" name="Picture 4" descr="logo April 2013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08"/>
            <a:ext cx="1080305" cy="8314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691704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FDA Guidance</a:t>
            </a:r>
            <a:endParaRPr lang="en-US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417638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813" y="1807404"/>
            <a:ext cx="77724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FDA 2009 guidance document provides an overview of the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responsibilities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investigation 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drug, biological product, or medical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guidance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on: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ppropriate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delegation of study-related tasks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dequate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dequate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supervision of the conduct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trial</a:t>
            </a:r>
          </a:p>
        </p:txBody>
      </p:sp>
    </p:spTree>
    <p:extLst>
      <p:ext uri="{BB962C8B-B14F-4D97-AF65-F5344CB8AC3E}">
        <p14:creationId xmlns:p14="http://schemas.microsoft.com/office/powerpoint/2010/main" val="205807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458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 April 2013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08"/>
            <a:ext cx="1080305" cy="8314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654888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on</a:t>
            </a: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Harmonization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(ICH)</a:t>
            </a:r>
            <a:endParaRPr lang="en-US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891145"/>
            <a:ext cx="8229600" cy="4052456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Pioneered by the European Community in the 1980s and established in 1990, the ICH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 between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European Union, Japan and the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United States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harmonize different regional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for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registration of pharmaceutical drug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Unique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joint effort by regulators and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pharmaceutical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industry trade associations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ICH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have been adopted as law in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several countries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are only used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guidance for the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FDA.</a:t>
            </a:r>
          </a:p>
          <a:p>
            <a:pPr marL="0" indent="0">
              <a:buNone/>
              <a:defRPr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58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458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 April 2013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08"/>
            <a:ext cx="1080305" cy="8314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654888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ICH Past Training Events</a:t>
            </a:r>
            <a:endParaRPr lang="en-US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891145"/>
            <a:ext cx="8229600" cy="4052456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1977" y="1255296"/>
            <a:ext cx="736607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March 2015, Tower Hall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Funabori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Tokyo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10-12 February 2015, Brasilia, Brazil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22-23 January 2015, Seoul, Republic of Korea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September 2014, Tokyo, Japan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18-19 September 2014, Brussels, Belgium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28-29 November 2013, Zagreb, Croatia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22-23 September 2013, Muscat, Sultanate of Oman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April 2013, Beijing, China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25-26 October 2012, Beijing, China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22-24 October 2012, Beijing, China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22-23 October 2012,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Midrand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(Johannesburg), South Africa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4-5 October 2011, Seoul, Republic of Korea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26-27 September 2011, Ottawa, Ontario, Canada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27-30 June 2011, Arusha, Tanzania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30-31 May 2011, Kuala Lumpur, Malaysia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April 2011, Tokyo, Japan.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19-20 April 2011, Riyadh, Saudi Arabia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2-4 June, 6-8 October and 27-29 October 2010, respectively in Tallinn, Washington DC and Tokyo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26-28 July 2010, Kuala Lumpur, Malaysia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17-19 March 2010, Kuala Lumpur,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Malaysia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86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458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 April 2013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08"/>
            <a:ext cx="1080305" cy="8314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654888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on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Harmonization</a:t>
            </a:r>
            <a:endParaRPr lang="en-US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891145"/>
            <a:ext cx="8229600" cy="4052456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major categories of standards are: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uidelines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related to chemical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pharmaceutical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guidelines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vitro &amp;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vivo pre-clinical studies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Efficacy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guidelines</a:t>
            </a:r>
          </a:p>
          <a:p>
            <a:pPr marL="857250" lvl="1" indent="-45720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E1-E2F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Clinical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</a:p>
          <a:p>
            <a:pPr marL="857250" lvl="1" indent="-45720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Good Clinical Practice (GCP) Guidelines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Multidisciplinary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guidelines related to cross-cutting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topics that do not fit into one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above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categories (i.e.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standards, gene therapy, standards for medical terminology and drug dictionaries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etc.)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61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43625"/>
            <a:ext cx="9144000" cy="7458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ogo April 2013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08"/>
            <a:ext cx="1080305" cy="8314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27800"/>
            <a:ext cx="9144000" cy="3301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223" y="6521450"/>
            <a:ext cx="48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WVU Clinical Trials Research Unit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6987" y="756507"/>
            <a:ext cx="9144000" cy="834133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E6: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GCP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  <a:endParaRPr lang="en-US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0213" y="1492126"/>
            <a:ext cx="8229600" cy="4052456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Describes the responsibilities and expectations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participants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conduct of clinical trials,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investigators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monitors, sponsors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IRBs.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Covers aspects of monitoring, reporting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archiving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trials.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Describes the essential documents that are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maintained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site and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sponsor.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47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</TotalTime>
  <Words>2526</Words>
  <Application>Microsoft Office PowerPoint</Application>
  <PresentationFormat>On-screen Show (4:3)</PresentationFormat>
  <Paragraphs>311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Times New Roman</vt:lpstr>
      <vt:lpstr>Office Theme</vt:lpstr>
      <vt:lpstr>PowerPoint Presentation</vt:lpstr>
      <vt:lpstr> 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WVU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WVU WVU</dc:creator>
  <cp:lastModifiedBy>Collins, Susan</cp:lastModifiedBy>
  <cp:revision>109</cp:revision>
  <cp:lastPrinted>2014-01-07T19:10:07Z</cp:lastPrinted>
  <dcterms:created xsi:type="dcterms:W3CDTF">2014-01-07T16:10:19Z</dcterms:created>
  <dcterms:modified xsi:type="dcterms:W3CDTF">2015-04-17T14:50:00Z</dcterms:modified>
</cp:coreProperties>
</file>