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tmp" ContentType="image/p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3"/>
  </p:notesMasterIdLst>
  <p:sldIdLst>
    <p:sldId id="256" r:id="rId2"/>
    <p:sldId id="287" r:id="rId3"/>
    <p:sldId id="261" r:id="rId4"/>
    <p:sldId id="262" r:id="rId5"/>
    <p:sldId id="269" r:id="rId6"/>
    <p:sldId id="258" r:id="rId7"/>
    <p:sldId id="263" r:id="rId8"/>
    <p:sldId id="277" r:id="rId9"/>
    <p:sldId id="280" r:id="rId10"/>
    <p:sldId id="275" r:id="rId11"/>
    <p:sldId id="276" r:id="rId12"/>
    <p:sldId id="264" r:id="rId13"/>
    <p:sldId id="279" r:id="rId14"/>
    <p:sldId id="284" r:id="rId15"/>
    <p:sldId id="266" r:id="rId16"/>
    <p:sldId id="267" r:id="rId17"/>
    <p:sldId id="274" r:id="rId18"/>
    <p:sldId id="278" r:id="rId19"/>
    <p:sldId id="281" r:id="rId20"/>
    <p:sldId id="271" r:id="rId21"/>
    <p:sldId id="26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21" autoAdjust="0"/>
  </p:normalViewPr>
  <p:slideViewPr>
    <p:cSldViewPr>
      <p:cViewPr varScale="1">
        <p:scale>
          <a:sx n="172" d="100"/>
          <a:sy n="172" d="100"/>
        </p:scale>
        <p:origin x="-3520" y="-104"/>
      </p:cViewPr>
      <p:guideLst>
        <p:guide orient="horz" pos="2160"/>
        <p:guide pos="2880"/>
      </p:guideLst>
    </p:cSldViewPr>
  </p:slideViewPr>
  <p:notesTextViewPr>
    <p:cViewPr>
      <p:scale>
        <a:sx n="1" d="1"/>
        <a:sy n="1" d="1"/>
      </p:scale>
      <p:origin x="0" y="0"/>
    </p:cViewPr>
  </p:notesTextViewPr>
  <p:sorterViewPr>
    <p:cViewPr>
      <p:scale>
        <a:sx n="100" d="100"/>
        <a:sy n="100" d="100"/>
      </p:scale>
      <p:origin x="0" y="165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65D5F-2D4D-4B1C-897C-C1BE8B9A6EBC}" type="datetimeFigureOut">
              <a:rPr lang="en-US" smtClean="0"/>
              <a:t>3/18/13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2E742F-DEC5-445E-898C-ACBAEF51D11C}" type="slidenum">
              <a:rPr lang="en-US" smtClean="0"/>
              <a:t>‹#›</a:t>
            </a:fld>
            <a:endParaRPr lang="en-US"/>
          </a:p>
        </p:txBody>
      </p:sp>
    </p:spTree>
    <p:extLst>
      <p:ext uri="{BB962C8B-B14F-4D97-AF65-F5344CB8AC3E}">
        <p14:creationId xmlns:p14="http://schemas.microsoft.com/office/powerpoint/2010/main" val="118054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3</a:t>
            </a:fld>
            <a:endParaRPr lang="en-US"/>
          </a:p>
        </p:txBody>
      </p:sp>
    </p:spTree>
    <p:extLst>
      <p:ext uri="{BB962C8B-B14F-4D97-AF65-F5344CB8AC3E}">
        <p14:creationId xmlns:p14="http://schemas.microsoft.com/office/powerpoint/2010/main" val="1902259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do this again,</a:t>
            </a:r>
            <a:r>
              <a:rPr lang="en-US" baseline="0" dirty="0" smtClean="0"/>
              <a:t> by conducting a literature search on the topic and talking to others in your field or the field that you are interested in </a:t>
            </a:r>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17</a:t>
            </a:fld>
            <a:endParaRPr lang="en-US"/>
          </a:p>
        </p:txBody>
      </p:sp>
    </p:spTree>
    <p:extLst>
      <p:ext uri="{BB962C8B-B14F-4D97-AF65-F5344CB8AC3E}">
        <p14:creationId xmlns:p14="http://schemas.microsoft.com/office/powerpoint/2010/main" val="2123887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18</a:t>
            </a:fld>
            <a:endParaRPr lang="en-US"/>
          </a:p>
        </p:txBody>
      </p:sp>
    </p:spTree>
    <p:extLst>
      <p:ext uri="{BB962C8B-B14F-4D97-AF65-F5344CB8AC3E}">
        <p14:creationId xmlns:p14="http://schemas.microsoft.com/office/powerpoint/2010/main" val="3241167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tailed – we are hypothesizing a direction (one group will be higher than the other,</a:t>
            </a:r>
            <a:r>
              <a:rPr lang="en-US" baseline="0" dirty="0" smtClean="0"/>
              <a:t> or lower, etc.) with two-tailed, we think there is a difference somewhere, but we aren’t sure where, so we are “playing it safe” </a:t>
            </a:r>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19</a:t>
            </a:fld>
            <a:endParaRPr lang="en-US"/>
          </a:p>
        </p:txBody>
      </p:sp>
    </p:spTree>
    <p:extLst>
      <p:ext uri="{BB962C8B-B14F-4D97-AF65-F5344CB8AC3E}">
        <p14:creationId xmlns:p14="http://schemas.microsoft.com/office/powerpoint/2010/main" val="866239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three</a:t>
            </a:r>
            <a:r>
              <a:rPr lang="en-US" baseline="0" dirty="0" smtClean="0"/>
              <a:t> things converge to encompass evidence based practice; we are going to focus on how you can conduct and gather the “best research evidence” to use as a resident researcher and also to use in clinical practice </a:t>
            </a:r>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4</a:t>
            </a:fld>
            <a:endParaRPr lang="en-US"/>
          </a:p>
        </p:txBody>
      </p:sp>
    </p:spTree>
    <p:extLst>
      <p:ext uri="{BB962C8B-B14F-4D97-AF65-F5344CB8AC3E}">
        <p14:creationId xmlns:p14="http://schemas.microsoft.com/office/powerpoint/2010/main" val="207119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research? We collect and analyze information about something of interest</a:t>
            </a:r>
            <a:r>
              <a:rPr lang="en-US" baseline="0" dirty="0" smtClean="0"/>
              <a:t> to us; researchers are responsible for adding to literature on a given topic and disseminating that information to others – scientific research – which is what you will be doing – is conducted by following the scientific method </a:t>
            </a:r>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5</a:t>
            </a:fld>
            <a:endParaRPr lang="en-US"/>
          </a:p>
        </p:txBody>
      </p:sp>
    </p:spTree>
    <p:extLst>
      <p:ext uri="{BB962C8B-B14F-4D97-AF65-F5344CB8AC3E}">
        <p14:creationId xmlns:p14="http://schemas.microsoft.com/office/powerpoint/2010/main" val="385653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6</a:t>
            </a:fld>
            <a:endParaRPr lang="en-US"/>
          </a:p>
        </p:txBody>
      </p:sp>
    </p:spTree>
    <p:extLst>
      <p:ext uri="{BB962C8B-B14F-4D97-AF65-F5344CB8AC3E}">
        <p14:creationId xmlns:p14="http://schemas.microsoft.com/office/powerpoint/2010/main" val="2039255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9</a:t>
            </a:fld>
            <a:endParaRPr lang="en-US"/>
          </a:p>
        </p:txBody>
      </p:sp>
    </p:spTree>
    <p:extLst>
      <p:ext uri="{BB962C8B-B14F-4D97-AF65-F5344CB8AC3E}">
        <p14:creationId xmlns:p14="http://schemas.microsoft.com/office/powerpoint/2010/main" val="2581941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10</a:t>
            </a:fld>
            <a:endParaRPr lang="en-US"/>
          </a:p>
        </p:txBody>
      </p:sp>
    </p:spTree>
    <p:extLst>
      <p:ext uri="{BB962C8B-B14F-4D97-AF65-F5344CB8AC3E}">
        <p14:creationId xmlns:p14="http://schemas.microsoft.com/office/powerpoint/2010/main" val="3698838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11</a:t>
            </a:fld>
            <a:endParaRPr lang="en-US"/>
          </a:p>
        </p:txBody>
      </p:sp>
    </p:spTree>
    <p:extLst>
      <p:ext uri="{BB962C8B-B14F-4D97-AF65-F5344CB8AC3E}">
        <p14:creationId xmlns:p14="http://schemas.microsoft.com/office/powerpoint/2010/main" val="3895527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PICO</a:t>
            </a:r>
            <a:r>
              <a:rPr lang="en-US" baseline="0" dirty="0" smtClean="0"/>
              <a:t> can be used to develop research questions as well as evaluate good research questions and studies </a:t>
            </a:r>
            <a:endParaRPr lang="en-US" dirty="0"/>
          </a:p>
        </p:txBody>
      </p:sp>
      <p:sp>
        <p:nvSpPr>
          <p:cNvPr id="4" name="Slide Number Placeholder 3"/>
          <p:cNvSpPr>
            <a:spLocks noGrp="1"/>
          </p:cNvSpPr>
          <p:nvPr>
            <p:ph type="sldNum" sz="quarter" idx="10"/>
          </p:nvPr>
        </p:nvSpPr>
        <p:spPr/>
        <p:txBody>
          <a:bodyPr/>
          <a:lstStyle/>
          <a:p>
            <a:fld id="{E22E742F-DEC5-445E-898C-ACBAEF51D11C}" type="slidenum">
              <a:rPr lang="en-US" smtClean="0"/>
              <a:t>12</a:t>
            </a:fld>
            <a:endParaRPr lang="en-US"/>
          </a:p>
        </p:txBody>
      </p:sp>
    </p:spTree>
    <p:extLst>
      <p:ext uri="{BB962C8B-B14F-4D97-AF65-F5344CB8AC3E}">
        <p14:creationId xmlns:p14="http://schemas.microsoft.com/office/powerpoint/2010/main" val="6818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it doesn’t pass the FINER test, you may need to revise your question </a:t>
            </a:r>
            <a:r>
              <a:rPr lang="en-US" dirty="0" smtClean="0">
                <a:sym typeface="Wingdings" pitchFamily="2" charset="2"/>
              </a:rPr>
              <a:t> the best way to decide whether it passes the FINER</a:t>
            </a:r>
            <a:r>
              <a:rPr lang="en-US" baseline="0" dirty="0" smtClean="0">
                <a:sym typeface="Wingdings" pitchFamily="2" charset="2"/>
              </a:rPr>
              <a:t> test is to do a thorough </a:t>
            </a:r>
            <a:r>
              <a:rPr lang="en-US" b="1" baseline="0" dirty="0" smtClean="0">
                <a:sym typeface="Wingdings" pitchFamily="2" charset="2"/>
              </a:rPr>
              <a:t>literature review and discuss with colleagues, experts in the field and your mentor(s) </a:t>
            </a:r>
            <a:endParaRPr lang="en-US" b="1" dirty="0"/>
          </a:p>
        </p:txBody>
      </p:sp>
      <p:sp>
        <p:nvSpPr>
          <p:cNvPr id="4" name="Slide Number Placeholder 3"/>
          <p:cNvSpPr>
            <a:spLocks noGrp="1"/>
          </p:cNvSpPr>
          <p:nvPr>
            <p:ph type="sldNum" sz="quarter" idx="10"/>
          </p:nvPr>
        </p:nvSpPr>
        <p:spPr/>
        <p:txBody>
          <a:bodyPr/>
          <a:lstStyle/>
          <a:p>
            <a:fld id="{E22E742F-DEC5-445E-898C-ACBAEF51D11C}" type="slidenum">
              <a:rPr lang="en-US" smtClean="0"/>
              <a:t>16</a:t>
            </a:fld>
            <a:endParaRPr lang="en-US"/>
          </a:p>
        </p:txBody>
      </p:sp>
    </p:spTree>
    <p:extLst>
      <p:ext uri="{BB962C8B-B14F-4D97-AF65-F5344CB8AC3E}">
        <p14:creationId xmlns:p14="http://schemas.microsoft.com/office/powerpoint/2010/main" val="2749631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C46D0D4-30AA-4477-8BBD-075996EA06FE}" type="datetimeFigureOut">
              <a:rPr lang="en-US" smtClean="0"/>
              <a:t>3/18/13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36B9D9B-1F6F-4936-8817-3DF1AE93E02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6D0D4-30AA-4477-8BBD-075996EA06FE}"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B9D9B-1F6F-4936-8817-3DF1AE93E0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46D0D4-30AA-4477-8BBD-075996EA06FE}"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36B9D9B-1F6F-4936-8817-3DF1AE93E0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46D0D4-30AA-4477-8BBD-075996EA06FE}" type="datetimeFigureOut">
              <a:rPr lang="en-US" smtClean="0"/>
              <a:t>3/18/13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B9D9B-1F6F-4936-8817-3DF1AE93E02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C46D0D4-30AA-4477-8BBD-075996EA06FE}" type="datetimeFigureOut">
              <a:rPr lang="en-US" smtClean="0"/>
              <a:t>3/18/13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36B9D9B-1F6F-4936-8817-3DF1AE93E02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46D0D4-30AA-4477-8BBD-075996EA06FE}"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B9D9B-1F6F-4936-8817-3DF1AE93E02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46D0D4-30AA-4477-8BBD-075996EA06FE}" type="datetimeFigureOut">
              <a:rPr lang="en-US" smtClean="0"/>
              <a:t>3/18/13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B9D9B-1F6F-4936-8817-3DF1AE93E02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46D0D4-30AA-4477-8BBD-075996EA06FE}" type="datetimeFigureOut">
              <a:rPr lang="en-US" smtClean="0"/>
              <a:t>3/18/13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6B9D9B-1F6F-4936-8817-3DF1AE93E02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C46D0D4-30AA-4477-8BBD-075996EA06FE}" type="datetimeFigureOut">
              <a:rPr lang="en-US" smtClean="0"/>
              <a:t>3/18/13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B9D9B-1F6F-4936-8817-3DF1AE93E0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6D0D4-30AA-4477-8BBD-075996EA06FE}"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36B9D9B-1F6F-4936-8817-3DF1AE93E02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6D0D4-30AA-4477-8BBD-075996EA06FE}" type="datetimeFigureOut">
              <a:rPr lang="en-US" smtClean="0"/>
              <a:t>3/18/13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B9D9B-1F6F-4936-8817-3DF1AE93E02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C46D0D4-30AA-4477-8BBD-075996EA06FE}" type="datetimeFigureOut">
              <a:rPr lang="en-US" smtClean="0"/>
              <a:t>3/18/13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36B9D9B-1F6F-4936-8817-3DF1AE93E0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tm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ps.prenhall.com/chet_leedy_practical_8/0,9599,1569572-,00.html" TargetMode="External"/><Relationship Id="rId4" Type="http://schemas.openxmlformats.org/officeDocument/2006/relationships/hyperlink" Target="http://www.sciencebuddies.org/science-fair-projects/project_scientific_method.shtml" TargetMode="External"/><Relationship Id="rId5" Type="http://schemas.openxmlformats.org/officeDocument/2006/relationships/hyperlink" Target="https://onlinecourses.science.psu.edu/stat414/sites/onlinecourses.science.psu.edu.stat414/files/lesson01/population.gifhttp:/biostat.mc.vanderbilt.edu/wiki/pub/Main/TheresaScott/Biostat.N.Research.TAScott.handout.pdf" TargetMode="External"/><Relationship Id="rId1" Type="http://schemas.openxmlformats.org/officeDocument/2006/relationships/slideLayout" Target="../slideLayouts/slideLayout2.xml"/><Relationship Id="rId2" Type="http://schemas.openxmlformats.org/officeDocument/2006/relationships/hyperlink" Target="http://www.hsl.unc.edu/Services/Tutorials/EBM/welcome.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Part 1 of 3 </a:t>
            </a:r>
          </a:p>
          <a:p>
            <a:r>
              <a:rPr lang="en-US" dirty="0" smtClean="0"/>
              <a:t>By: Danielle Davidov, PhD</a:t>
            </a:r>
          </a:p>
          <a:p>
            <a:endParaRPr lang="en-US" dirty="0"/>
          </a:p>
        </p:txBody>
      </p:sp>
      <p:sp>
        <p:nvSpPr>
          <p:cNvPr id="2" name="Title 1"/>
          <p:cNvSpPr>
            <a:spLocks noGrp="1"/>
          </p:cNvSpPr>
          <p:nvPr>
            <p:ph type="title"/>
          </p:nvPr>
        </p:nvSpPr>
        <p:spPr>
          <a:xfrm>
            <a:off x="228600" y="1371600"/>
            <a:ext cx="6477000" cy="2971800"/>
          </a:xfrm>
        </p:spPr>
        <p:txBody>
          <a:bodyPr/>
          <a:lstStyle/>
          <a:p>
            <a:pPr algn="ctr"/>
            <a:r>
              <a:rPr lang="en-US" dirty="0" smtClean="0"/>
              <a:t>Introduction </a:t>
            </a:r>
            <a:br>
              <a:rPr lang="en-US" dirty="0" smtClean="0"/>
            </a:br>
            <a:r>
              <a:rPr lang="en-US" dirty="0" smtClean="0"/>
              <a:t>to Research: </a:t>
            </a:r>
            <a:br>
              <a:rPr lang="en-US" dirty="0" smtClean="0"/>
            </a:br>
            <a:r>
              <a:rPr lang="en-US" dirty="0" smtClean="0"/>
              <a:t/>
            </a:r>
            <a:br>
              <a:rPr lang="en-US" dirty="0" smtClean="0"/>
            </a:br>
            <a:r>
              <a:rPr lang="en-US" dirty="0" smtClean="0"/>
              <a:t>Research questions &amp; Hypotheses</a:t>
            </a:r>
            <a:endParaRPr lang="en-US" dirty="0"/>
          </a:p>
        </p:txBody>
      </p:sp>
    </p:spTree>
    <p:extLst>
      <p:ext uri="{BB962C8B-B14F-4D97-AF65-F5344CB8AC3E}">
        <p14:creationId xmlns:p14="http://schemas.microsoft.com/office/powerpoint/2010/main" val="5009382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 process</a:t>
            </a:r>
            <a:endParaRPr lang="en-US" dirty="0"/>
          </a:p>
        </p:txBody>
      </p:sp>
      <p:pic>
        <p:nvPicPr>
          <p:cNvPr id="6" name="Content Placeholder 3" descr="http://biostat.mc.vanderbilt.edu/wiki/pub/Main/TheresaScott/Biostat.N.Research.TAScott.handout. - Windows Internet Explorer"/>
          <p:cNvPicPr/>
          <p:nvPr/>
        </p:nvPicPr>
        <p:blipFill rotWithShape="1">
          <a:blip r:embed="rId3">
            <a:extLst>
              <a:ext uri="{28A0092B-C50C-407E-A947-70E740481C1C}">
                <a14:useLocalDpi xmlns:a14="http://schemas.microsoft.com/office/drawing/2010/main" val="0"/>
              </a:ext>
            </a:extLst>
          </a:blip>
          <a:srcRect l="5988" t="20978" r="5321" b="11778"/>
          <a:stretch/>
        </p:blipFill>
        <p:spPr bwMode="auto">
          <a:xfrm>
            <a:off x="609600" y="1828800"/>
            <a:ext cx="7620000" cy="44577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2831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your sample from your target population</a:t>
            </a:r>
            <a:endParaRPr lang="en-US" dirty="0"/>
          </a:p>
        </p:txBody>
      </p:sp>
      <p:pic>
        <p:nvPicPr>
          <p:cNvPr id="5122" name="Picture 2" descr="https://onlinecourses.science.psu.edu/stat414/sites/onlinecourses.science.psu.edu.stat414/files/lesson01/popula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057400"/>
            <a:ext cx="5260670"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1410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dirty="0" smtClean="0"/>
              <a:t> P.I.C.O. </a:t>
            </a:r>
          </a:p>
          <a:p>
            <a:pPr lvl="1"/>
            <a:r>
              <a:rPr lang="en-US" sz="2400" dirty="0" smtClean="0"/>
              <a:t>P = Patients/Population </a:t>
            </a:r>
          </a:p>
          <a:p>
            <a:pPr lvl="2"/>
            <a:r>
              <a:rPr lang="en-US" sz="1800" dirty="0" smtClean="0"/>
              <a:t>Ex) Patients with ABD pain presenting to Ruby ED </a:t>
            </a:r>
          </a:p>
          <a:p>
            <a:pPr lvl="1"/>
            <a:r>
              <a:rPr lang="en-US" sz="2400" dirty="0" smtClean="0"/>
              <a:t>I = Intervention/Independent Variable</a:t>
            </a:r>
          </a:p>
          <a:p>
            <a:pPr lvl="2"/>
            <a:r>
              <a:rPr lang="en-US" sz="1800" dirty="0" smtClean="0"/>
              <a:t>Ex) Ultrasound </a:t>
            </a:r>
          </a:p>
          <a:p>
            <a:pPr lvl="1"/>
            <a:r>
              <a:rPr lang="en-US" sz="2400" dirty="0" smtClean="0"/>
              <a:t>C = Comparison/Control Group</a:t>
            </a:r>
          </a:p>
          <a:p>
            <a:pPr lvl="2"/>
            <a:r>
              <a:rPr lang="en-US" sz="1800" dirty="0" smtClean="0"/>
              <a:t>Ex) H &amp; P, no Ultrasound  </a:t>
            </a:r>
          </a:p>
          <a:p>
            <a:pPr lvl="1"/>
            <a:r>
              <a:rPr lang="en-US" sz="2400" dirty="0" smtClean="0"/>
              <a:t>O = Outcome (Dependent Variable)</a:t>
            </a:r>
          </a:p>
          <a:p>
            <a:pPr lvl="2"/>
            <a:r>
              <a:rPr lang="en-US" sz="1800" dirty="0" smtClean="0"/>
              <a:t>Ex) Patient Satisfaction</a:t>
            </a:r>
          </a:p>
        </p:txBody>
      </p:sp>
      <p:sp>
        <p:nvSpPr>
          <p:cNvPr id="2" name="Title 1"/>
          <p:cNvSpPr>
            <a:spLocks noGrp="1"/>
          </p:cNvSpPr>
          <p:nvPr>
            <p:ph type="title"/>
          </p:nvPr>
        </p:nvSpPr>
        <p:spPr/>
        <p:txBody>
          <a:bodyPr>
            <a:normAutofit/>
          </a:bodyPr>
          <a:lstStyle/>
          <a:p>
            <a:r>
              <a:rPr lang="en-US" dirty="0" smtClean="0"/>
              <a:t>Good research questions</a:t>
            </a:r>
            <a:endParaRPr lang="en-US" dirty="0"/>
          </a:p>
        </p:txBody>
      </p:sp>
    </p:spTree>
    <p:extLst>
      <p:ext uri="{BB962C8B-B14F-4D97-AF65-F5344CB8AC3E}">
        <p14:creationId xmlns:p14="http://schemas.microsoft.com/office/powerpoint/2010/main" val="28138558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lvl="1" indent="-228600">
              <a:buClr>
                <a:schemeClr val="accent1"/>
              </a:buClr>
              <a:buFont typeface="Wingdings 2" pitchFamily="18" charset="2"/>
              <a:buChar char=""/>
            </a:pPr>
            <a:r>
              <a:rPr lang="en-US" sz="2400" dirty="0" smtClean="0"/>
              <a:t>“Do </a:t>
            </a:r>
            <a:r>
              <a:rPr lang="en-US" sz="2400" dirty="0"/>
              <a:t>patients presenting to </a:t>
            </a:r>
            <a:r>
              <a:rPr lang="en-US" sz="2400" dirty="0" smtClean="0"/>
              <a:t>Ruby ED </a:t>
            </a:r>
            <a:r>
              <a:rPr lang="en-US" sz="2400" dirty="0"/>
              <a:t>(P) for abdominal pain report higher levels of patient satisfaction (O) if they receive an ultrasound (I) versus a history and physical only (C</a:t>
            </a:r>
            <a:r>
              <a:rPr lang="en-US" sz="2400" dirty="0" smtClean="0"/>
              <a:t>)?” </a:t>
            </a:r>
            <a:endParaRPr lang="en-US" sz="2400" dirty="0"/>
          </a:p>
          <a:p>
            <a:pPr marL="274320" lvl="1" indent="-228600">
              <a:buClr>
                <a:schemeClr val="accent1"/>
              </a:buClr>
              <a:buFont typeface="Wingdings 2" pitchFamily="18" charset="2"/>
              <a:buChar char=""/>
            </a:pPr>
            <a:endParaRPr lang="en-US" sz="2400" dirty="0" smtClean="0"/>
          </a:p>
          <a:p>
            <a:pPr marL="274320" lvl="1" indent="-228600">
              <a:buClr>
                <a:schemeClr val="accent1"/>
              </a:buClr>
              <a:buFont typeface="Wingdings 2" pitchFamily="18" charset="2"/>
              <a:buChar char=""/>
            </a:pPr>
            <a:r>
              <a:rPr lang="en-US" sz="2400" dirty="0" smtClean="0"/>
              <a:t>“Are </a:t>
            </a:r>
            <a:r>
              <a:rPr lang="en-US" sz="2400" dirty="0"/>
              <a:t>there significant differences with regard to patient satisfaction between patients presenting to </a:t>
            </a:r>
            <a:r>
              <a:rPr lang="en-US" sz="2400" dirty="0" smtClean="0"/>
              <a:t>Ruby ED </a:t>
            </a:r>
            <a:r>
              <a:rPr lang="en-US" sz="2400" dirty="0"/>
              <a:t>for abdominal pain who receive ultrasound and those who receive only a history and physical exam</a:t>
            </a:r>
            <a:r>
              <a:rPr lang="en-US" sz="2400" dirty="0" smtClean="0"/>
              <a:t>?” </a:t>
            </a:r>
            <a:endParaRPr lang="en-US" sz="2400" dirty="0"/>
          </a:p>
          <a:p>
            <a:endParaRPr lang="en-US" dirty="0"/>
          </a:p>
        </p:txBody>
      </p:sp>
      <p:sp>
        <p:nvSpPr>
          <p:cNvPr id="3" name="Title 2"/>
          <p:cNvSpPr>
            <a:spLocks noGrp="1"/>
          </p:cNvSpPr>
          <p:nvPr>
            <p:ph type="title"/>
          </p:nvPr>
        </p:nvSpPr>
        <p:spPr/>
        <p:txBody>
          <a:bodyPr/>
          <a:lstStyle/>
          <a:p>
            <a:r>
              <a:rPr lang="en-US" dirty="0" smtClean="0"/>
              <a:t>Resulting research questions</a:t>
            </a:r>
            <a:endParaRPr lang="en-US" dirty="0"/>
          </a:p>
        </p:txBody>
      </p:sp>
    </p:spTree>
    <p:extLst>
      <p:ext uri="{BB962C8B-B14F-4D97-AF65-F5344CB8AC3E}">
        <p14:creationId xmlns:p14="http://schemas.microsoft.com/office/powerpoint/2010/main" val="17520420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76400"/>
            <a:ext cx="8407893" cy="5029200"/>
          </a:xfrm>
        </p:spPr>
        <p:txBody>
          <a:bodyPr>
            <a:normAutofit fontScale="25000" lnSpcReduction="20000"/>
          </a:bodyPr>
          <a:lstStyle/>
          <a:p>
            <a:r>
              <a:rPr lang="en-US" sz="6300" b="1" dirty="0" smtClean="0">
                <a:latin typeface="+mj-lt"/>
              </a:rPr>
              <a:t>P </a:t>
            </a:r>
            <a:r>
              <a:rPr lang="en-US" sz="6300" b="1" dirty="0">
                <a:latin typeface="+mj-lt"/>
              </a:rPr>
              <a:t>= Patient </a:t>
            </a:r>
            <a:r>
              <a:rPr lang="en-US" sz="6300" b="1" dirty="0" smtClean="0">
                <a:latin typeface="+mj-lt"/>
              </a:rPr>
              <a:t>( or Problem)</a:t>
            </a:r>
          </a:p>
          <a:p>
            <a:pPr lvl="1"/>
            <a:r>
              <a:rPr lang="en-US" sz="5900" dirty="0" smtClean="0">
                <a:latin typeface="+mj-lt"/>
              </a:rPr>
              <a:t>How </a:t>
            </a:r>
            <a:r>
              <a:rPr lang="en-US" sz="5900" dirty="0">
                <a:latin typeface="+mj-lt"/>
              </a:rPr>
              <a:t>would you describe a group of patients similar to yours? </a:t>
            </a:r>
          </a:p>
          <a:p>
            <a:pPr lvl="1"/>
            <a:r>
              <a:rPr lang="en-US" sz="5900" dirty="0" smtClean="0">
                <a:latin typeface="+mj-lt"/>
              </a:rPr>
              <a:t>What </a:t>
            </a:r>
            <a:r>
              <a:rPr lang="en-US" sz="5900" dirty="0">
                <a:latin typeface="+mj-lt"/>
              </a:rPr>
              <a:t>are the most </a:t>
            </a:r>
            <a:r>
              <a:rPr lang="en-US" sz="5900" dirty="0" smtClean="0">
                <a:latin typeface="+mj-lt"/>
              </a:rPr>
              <a:t>important characteristics </a:t>
            </a:r>
            <a:r>
              <a:rPr lang="en-US" sz="5900" dirty="0">
                <a:latin typeface="+mj-lt"/>
              </a:rPr>
              <a:t>of the patient? </a:t>
            </a:r>
            <a:endParaRPr lang="en-US" sz="5900" dirty="0" smtClean="0">
              <a:latin typeface="+mj-lt"/>
            </a:endParaRPr>
          </a:p>
          <a:p>
            <a:pPr lvl="2"/>
            <a:r>
              <a:rPr lang="en-US" sz="5600" dirty="0" smtClean="0">
                <a:latin typeface="+mj-lt"/>
              </a:rPr>
              <a:t>This </a:t>
            </a:r>
            <a:r>
              <a:rPr lang="en-US" sz="5600" dirty="0">
                <a:latin typeface="+mj-lt"/>
              </a:rPr>
              <a:t>may include the primary problem, disease, or co-existing conditions. Sometimes the sex, age or race of a patient might be relevant to the diagnosis or treatment of a </a:t>
            </a:r>
            <a:r>
              <a:rPr lang="en-US" sz="5600" dirty="0" smtClean="0">
                <a:latin typeface="+mj-lt"/>
              </a:rPr>
              <a:t>disease</a:t>
            </a:r>
          </a:p>
          <a:p>
            <a:pPr lvl="2"/>
            <a:endParaRPr lang="en-US" sz="4000" dirty="0">
              <a:latin typeface="+mj-lt"/>
            </a:endParaRPr>
          </a:p>
          <a:p>
            <a:r>
              <a:rPr lang="en-US" sz="6300" b="1" dirty="0">
                <a:latin typeface="+mj-lt"/>
              </a:rPr>
              <a:t>I = Intervention, prognostic factor, or </a:t>
            </a:r>
            <a:r>
              <a:rPr lang="en-US" sz="6300" b="1" dirty="0" smtClean="0">
                <a:latin typeface="+mj-lt"/>
              </a:rPr>
              <a:t>exposure (Independent variable)</a:t>
            </a:r>
          </a:p>
          <a:p>
            <a:pPr lvl="1"/>
            <a:r>
              <a:rPr lang="en-US" sz="6100" dirty="0"/>
              <a:t>Which main intervention, prognostic factor, or exposure are you considering?</a:t>
            </a:r>
          </a:p>
          <a:p>
            <a:pPr lvl="1"/>
            <a:r>
              <a:rPr lang="en-US" sz="6300" dirty="0"/>
              <a:t>What do you want to do for the patient? </a:t>
            </a:r>
          </a:p>
          <a:p>
            <a:pPr lvl="2"/>
            <a:r>
              <a:rPr lang="en-US" sz="5600" dirty="0"/>
              <a:t>Prescribe a drug? Order a test? Order surgery? What factor may influence the prognosis of the patient? Age? Co-existing problems? Has the patient been exposed to something? Asbestos? Cigarette smoke? </a:t>
            </a:r>
            <a:endParaRPr lang="en-US" sz="5600" dirty="0" smtClean="0"/>
          </a:p>
          <a:p>
            <a:pPr lvl="2"/>
            <a:endParaRPr lang="en-US" sz="4000" dirty="0"/>
          </a:p>
          <a:p>
            <a:pPr marL="274320" lvl="1" indent="-228600">
              <a:buClr>
                <a:schemeClr val="accent1"/>
              </a:buClr>
              <a:buFont typeface="Wingdings 2" pitchFamily="18" charset="2"/>
              <a:buChar char=""/>
            </a:pPr>
            <a:r>
              <a:rPr lang="en-US" sz="6100" b="1" dirty="0" smtClean="0"/>
              <a:t>C </a:t>
            </a:r>
            <a:r>
              <a:rPr lang="en-US" sz="6100" b="1" dirty="0"/>
              <a:t>= </a:t>
            </a:r>
            <a:r>
              <a:rPr lang="en-US" sz="6100" b="1" dirty="0" smtClean="0"/>
              <a:t>Comparison (Control group)</a:t>
            </a:r>
            <a:endParaRPr lang="en-US" sz="6100" b="1" dirty="0"/>
          </a:p>
          <a:p>
            <a:pPr lvl="1"/>
            <a:r>
              <a:rPr lang="en-US" sz="6000" dirty="0"/>
              <a:t>What is the main alternative to compare with the intervention? </a:t>
            </a:r>
          </a:p>
          <a:p>
            <a:pPr lvl="1"/>
            <a:r>
              <a:rPr lang="en-US" sz="6000" dirty="0"/>
              <a:t>Are you trying to decide between two drugs, a drug and no medication or placebo, or two diagnostic tests? </a:t>
            </a:r>
          </a:p>
          <a:p>
            <a:pPr lvl="2"/>
            <a:r>
              <a:rPr lang="en-US" sz="5600" dirty="0"/>
              <a:t>Your clinical question does not always need a specific </a:t>
            </a:r>
            <a:r>
              <a:rPr lang="en-US" sz="5600" dirty="0" smtClean="0"/>
              <a:t>comparison</a:t>
            </a:r>
          </a:p>
          <a:p>
            <a:pPr lvl="2"/>
            <a:endParaRPr lang="en-US" sz="4000" dirty="0"/>
          </a:p>
          <a:p>
            <a:r>
              <a:rPr lang="en-US" sz="6300" b="1" dirty="0"/>
              <a:t>O = </a:t>
            </a:r>
            <a:r>
              <a:rPr lang="en-US" sz="6300" b="1" dirty="0" smtClean="0"/>
              <a:t>Outcomes (Dependent variable)</a:t>
            </a:r>
            <a:endParaRPr lang="en-US" sz="6300" b="1" dirty="0"/>
          </a:p>
          <a:p>
            <a:pPr lvl="1"/>
            <a:r>
              <a:rPr lang="en-US" sz="6000" dirty="0"/>
              <a:t>What can you hope to accomplish, measure, improve or affect? What are you trying to do for the patient? Relieve or eliminate the symptoms? Reduce the number of adverse events? Improve function or test scores?</a:t>
            </a:r>
          </a:p>
          <a:p>
            <a:endParaRPr lang="en-US" sz="6000" dirty="0"/>
          </a:p>
        </p:txBody>
      </p:sp>
      <p:sp>
        <p:nvSpPr>
          <p:cNvPr id="3" name="Title 2"/>
          <p:cNvSpPr>
            <a:spLocks noGrp="1"/>
          </p:cNvSpPr>
          <p:nvPr>
            <p:ph type="title"/>
          </p:nvPr>
        </p:nvSpPr>
        <p:spPr/>
        <p:txBody>
          <a:bodyPr/>
          <a:lstStyle/>
          <a:p>
            <a:r>
              <a:rPr lang="en-US" dirty="0" smtClean="0"/>
              <a:t>Use </a:t>
            </a:r>
            <a:r>
              <a:rPr lang="en-US" dirty="0" err="1" smtClean="0"/>
              <a:t>pico</a:t>
            </a:r>
            <a:r>
              <a:rPr lang="en-US" dirty="0" smtClean="0"/>
              <a:t> to construct your question</a:t>
            </a:r>
            <a:endParaRPr lang="en-US" dirty="0"/>
          </a:p>
        </p:txBody>
      </p:sp>
    </p:spTree>
    <p:extLst>
      <p:ext uri="{BB962C8B-B14F-4D97-AF65-F5344CB8AC3E}">
        <p14:creationId xmlns:p14="http://schemas.microsoft.com/office/powerpoint/2010/main" val="37896864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So you have your research question (or at least a “rough idea”) – Now what?? </a:t>
            </a:r>
          </a:p>
          <a:p>
            <a:pPr lvl="1"/>
            <a:endParaRPr lang="en-US" sz="1600" dirty="0" smtClean="0"/>
          </a:p>
          <a:p>
            <a:pPr lvl="1"/>
            <a:r>
              <a:rPr lang="en-US" sz="2800" u="sng" dirty="0" smtClean="0"/>
              <a:t>REFINE your question using FINER criteria </a:t>
            </a:r>
          </a:p>
          <a:p>
            <a:pPr lvl="2"/>
            <a:endParaRPr lang="en-US" sz="1400" dirty="0" smtClean="0"/>
          </a:p>
          <a:p>
            <a:pPr lvl="2"/>
            <a:r>
              <a:rPr lang="en-US" sz="2400" dirty="0" smtClean="0"/>
              <a:t>F = Feasible </a:t>
            </a:r>
          </a:p>
          <a:p>
            <a:pPr lvl="2"/>
            <a:r>
              <a:rPr lang="en-US" sz="2400" dirty="0" smtClean="0"/>
              <a:t>I = Interesting </a:t>
            </a:r>
          </a:p>
          <a:p>
            <a:pPr lvl="2"/>
            <a:r>
              <a:rPr lang="en-US" sz="2400" dirty="0" smtClean="0"/>
              <a:t>N = Novel </a:t>
            </a:r>
          </a:p>
          <a:p>
            <a:pPr lvl="2"/>
            <a:r>
              <a:rPr lang="en-US" sz="2400" dirty="0" smtClean="0"/>
              <a:t>E = Ethical </a:t>
            </a:r>
          </a:p>
          <a:p>
            <a:pPr lvl="2"/>
            <a:r>
              <a:rPr lang="en-US" sz="2400" dirty="0" smtClean="0"/>
              <a:t>R = Relevant </a:t>
            </a:r>
          </a:p>
        </p:txBody>
      </p:sp>
      <p:sp>
        <p:nvSpPr>
          <p:cNvPr id="2" name="Title 1"/>
          <p:cNvSpPr>
            <a:spLocks noGrp="1"/>
          </p:cNvSpPr>
          <p:nvPr>
            <p:ph type="title"/>
          </p:nvPr>
        </p:nvSpPr>
        <p:spPr/>
        <p:txBody>
          <a:bodyPr>
            <a:normAutofit/>
          </a:bodyPr>
          <a:lstStyle/>
          <a:p>
            <a:r>
              <a:rPr lang="en-US" dirty="0" smtClean="0"/>
              <a:t>Refine your </a:t>
            </a:r>
            <a:r>
              <a:rPr lang="en-US" dirty="0"/>
              <a:t>r</a:t>
            </a:r>
            <a:r>
              <a:rPr lang="en-US" dirty="0" smtClean="0"/>
              <a:t>esearch question</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810000"/>
            <a:ext cx="31496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7361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19070"/>
            <a:ext cx="8686799" cy="4757929"/>
          </a:xfrm>
        </p:spPr>
        <p:txBody>
          <a:bodyPr>
            <a:normAutofit fontScale="92500" lnSpcReduction="10000"/>
          </a:bodyPr>
          <a:lstStyle/>
          <a:p>
            <a:r>
              <a:rPr lang="en-US" sz="2800" dirty="0" smtClean="0"/>
              <a:t>(F)</a:t>
            </a:r>
            <a:r>
              <a:rPr lang="en-US" sz="2800" dirty="0" err="1" smtClean="0"/>
              <a:t>easible</a:t>
            </a:r>
            <a:r>
              <a:rPr lang="en-US" sz="2800" dirty="0" smtClean="0"/>
              <a:t> </a:t>
            </a:r>
            <a:r>
              <a:rPr lang="en-US" sz="2800" dirty="0" smtClean="0">
                <a:sym typeface="Wingdings" pitchFamily="2" charset="2"/>
              </a:rPr>
              <a:t> Can it be done with the resources I        have?</a:t>
            </a:r>
          </a:p>
          <a:p>
            <a:pPr marL="45720" indent="0">
              <a:buNone/>
            </a:pPr>
            <a:r>
              <a:rPr lang="en-US" sz="2800" dirty="0" smtClean="0">
                <a:sym typeface="Wingdings" pitchFamily="2" charset="2"/>
              </a:rPr>
              <a:t> </a:t>
            </a:r>
            <a:endParaRPr lang="en-US" sz="2800" dirty="0" smtClean="0"/>
          </a:p>
          <a:p>
            <a:r>
              <a:rPr lang="en-US" sz="2800" dirty="0" smtClean="0"/>
              <a:t>(I)</a:t>
            </a:r>
            <a:r>
              <a:rPr lang="en-US" sz="2800" dirty="0" err="1" smtClean="0"/>
              <a:t>nteresting</a:t>
            </a:r>
            <a:r>
              <a:rPr lang="en-US" sz="2800" dirty="0" smtClean="0"/>
              <a:t> </a:t>
            </a:r>
            <a:r>
              <a:rPr lang="en-US" sz="2800" dirty="0" smtClean="0">
                <a:sym typeface="Wingdings" pitchFamily="2" charset="2"/>
              </a:rPr>
              <a:t> Do you have a passion for it? </a:t>
            </a:r>
          </a:p>
          <a:p>
            <a:endParaRPr lang="en-US" sz="2800" dirty="0" smtClean="0"/>
          </a:p>
          <a:p>
            <a:r>
              <a:rPr lang="en-US" sz="2800" dirty="0" smtClean="0"/>
              <a:t>(N)</a:t>
            </a:r>
            <a:r>
              <a:rPr lang="en-US" sz="2800" dirty="0" err="1" smtClean="0"/>
              <a:t>ovel</a:t>
            </a:r>
            <a:r>
              <a:rPr lang="en-US" sz="2800" dirty="0" smtClean="0"/>
              <a:t> </a:t>
            </a:r>
            <a:r>
              <a:rPr lang="en-US" sz="2800" dirty="0" smtClean="0">
                <a:sym typeface="Wingdings" pitchFamily="2" charset="2"/>
              </a:rPr>
              <a:t> Is it a new research idea? </a:t>
            </a:r>
          </a:p>
          <a:p>
            <a:endParaRPr lang="en-US" sz="2800" dirty="0" smtClean="0"/>
          </a:p>
          <a:p>
            <a:r>
              <a:rPr lang="en-US" sz="2800" dirty="0" smtClean="0"/>
              <a:t>(E)</a:t>
            </a:r>
            <a:r>
              <a:rPr lang="en-US" sz="2800" dirty="0" err="1" smtClean="0"/>
              <a:t>thical</a:t>
            </a:r>
            <a:r>
              <a:rPr lang="en-US" sz="2800" dirty="0" smtClean="0"/>
              <a:t> </a:t>
            </a:r>
            <a:r>
              <a:rPr lang="en-US" sz="2800" dirty="0" smtClean="0">
                <a:sym typeface="Wingdings" pitchFamily="2" charset="2"/>
              </a:rPr>
              <a:t> Does it comply with research ethics and codes of conduct? </a:t>
            </a:r>
          </a:p>
          <a:p>
            <a:endParaRPr lang="en-US" sz="2800" dirty="0" smtClean="0"/>
          </a:p>
          <a:p>
            <a:r>
              <a:rPr lang="en-US" sz="2800" dirty="0" smtClean="0"/>
              <a:t>(R)</a:t>
            </a:r>
            <a:r>
              <a:rPr lang="en-US" sz="2800" dirty="0" err="1" smtClean="0"/>
              <a:t>elevant</a:t>
            </a:r>
            <a:r>
              <a:rPr lang="en-US" sz="2800" dirty="0" smtClean="0"/>
              <a:t> </a:t>
            </a:r>
            <a:r>
              <a:rPr lang="en-US" sz="2800" dirty="0" smtClean="0">
                <a:sym typeface="Wingdings" pitchFamily="2" charset="2"/>
              </a:rPr>
              <a:t> Does it pass the “So what?” test? </a:t>
            </a:r>
            <a:endParaRPr lang="en-US" sz="2800" dirty="0" smtClean="0"/>
          </a:p>
          <a:p>
            <a:endParaRPr lang="en-US" dirty="0"/>
          </a:p>
        </p:txBody>
      </p:sp>
      <p:sp>
        <p:nvSpPr>
          <p:cNvPr id="2" name="Title 1"/>
          <p:cNvSpPr>
            <a:spLocks noGrp="1"/>
          </p:cNvSpPr>
          <p:nvPr>
            <p:ph type="title"/>
          </p:nvPr>
        </p:nvSpPr>
        <p:spPr/>
        <p:txBody>
          <a:bodyPr/>
          <a:lstStyle/>
          <a:p>
            <a:r>
              <a:rPr lang="en-US" dirty="0" smtClean="0"/>
              <a:t>F.I.N.E.R CRITERIA</a:t>
            </a:r>
            <a:endParaRPr lang="en-US" dirty="0"/>
          </a:p>
        </p:txBody>
      </p:sp>
    </p:spTree>
    <p:extLst>
      <p:ext uri="{BB962C8B-B14F-4D97-AF65-F5344CB8AC3E}">
        <p14:creationId xmlns:p14="http://schemas.microsoft.com/office/powerpoint/2010/main" val="402947257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05529"/>
          </a:xfrm>
        </p:spPr>
        <p:txBody>
          <a:bodyPr>
            <a:noAutofit/>
          </a:bodyPr>
          <a:lstStyle/>
          <a:p>
            <a:r>
              <a:rPr lang="en-US" sz="2400" dirty="0" smtClean="0"/>
              <a:t>After you have a research question, it is important to think about the </a:t>
            </a:r>
            <a:r>
              <a:rPr lang="en-US" sz="2400" u="sng" dirty="0" smtClean="0"/>
              <a:t>BACKGROUND</a:t>
            </a:r>
            <a:r>
              <a:rPr lang="en-US" sz="2400" dirty="0" smtClean="0"/>
              <a:t> and </a:t>
            </a:r>
            <a:r>
              <a:rPr lang="en-US" sz="2400" u="sng" dirty="0" smtClean="0"/>
              <a:t>SIGNIFICANC</a:t>
            </a:r>
            <a:r>
              <a:rPr lang="en-US" sz="2400" dirty="0" smtClean="0"/>
              <a:t>E of the question(s)</a:t>
            </a:r>
          </a:p>
          <a:p>
            <a:endParaRPr lang="en-US" sz="2400" dirty="0"/>
          </a:p>
          <a:p>
            <a:r>
              <a:rPr lang="en-US" sz="2400" dirty="0" smtClean="0"/>
              <a:t>Think </a:t>
            </a:r>
            <a:r>
              <a:rPr lang="en-US" sz="2400" dirty="0" smtClean="0">
                <a:sym typeface="Wingdings" pitchFamily="2" charset="2"/>
              </a:rPr>
              <a:t> </a:t>
            </a:r>
            <a:r>
              <a:rPr lang="en-US" sz="2400" dirty="0" smtClean="0"/>
              <a:t>“Why </a:t>
            </a:r>
            <a:r>
              <a:rPr lang="en-US" sz="2400" dirty="0"/>
              <a:t>is/are </a:t>
            </a:r>
            <a:r>
              <a:rPr lang="en-US" sz="2400" dirty="0" smtClean="0"/>
              <a:t>the research </a:t>
            </a:r>
            <a:r>
              <a:rPr lang="en-US" sz="2400" dirty="0"/>
              <a:t>question(s) </a:t>
            </a:r>
            <a:r>
              <a:rPr lang="en-US" sz="2400" dirty="0" smtClean="0"/>
              <a:t>important</a:t>
            </a:r>
            <a:r>
              <a:rPr lang="en-US" sz="2400" dirty="0"/>
              <a:t>?' by </a:t>
            </a:r>
            <a:r>
              <a:rPr lang="en-US" sz="2400" dirty="0" smtClean="0"/>
              <a:t>answering: </a:t>
            </a:r>
            <a:endParaRPr lang="en-US" sz="2400" dirty="0"/>
          </a:p>
          <a:p>
            <a:pPr lvl="1"/>
            <a:r>
              <a:rPr lang="en-US" sz="2000" dirty="0"/>
              <a:t>What is known about the topic at hand?</a:t>
            </a:r>
          </a:p>
          <a:p>
            <a:pPr lvl="1"/>
            <a:r>
              <a:rPr lang="en-US" sz="2000" dirty="0"/>
              <a:t>What uncertainties remain?</a:t>
            </a:r>
          </a:p>
          <a:p>
            <a:pPr lvl="1"/>
            <a:r>
              <a:rPr lang="en-US" sz="2000" dirty="0"/>
              <a:t>What kind of answers will the study provide?</a:t>
            </a:r>
          </a:p>
          <a:p>
            <a:pPr lvl="1"/>
            <a:r>
              <a:rPr lang="en-US" sz="2000" dirty="0"/>
              <a:t>How will the </a:t>
            </a:r>
            <a:r>
              <a:rPr lang="en-US" sz="2000" dirty="0" smtClean="0"/>
              <a:t>findings </a:t>
            </a:r>
            <a:r>
              <a:rPr lang="en-US" sz="2000" dirty="0"/>
              <a:t>help resolve the uncertainties?</a:t>
            </a:r>
          </a:p>
          <a:p>
            <a:pPr lvl="1"/>
            <a:r>
              <a:rPr lang="en-US" sz="2000" dirty="0"/>
              <a:t>How will the </a:t>
            </a:r>
            <a:r>
              <a:rPr lang="en-US" sz="2000" dirty="0" smtClean="0"/>
              <a:t>findings </a:t>
            </a:r>
            <a:r>
              <a:rPr lang="en-US" sz="2000" dirty="0"/>
              <a:t>lead to new </a:t>
            </a:r>
            <a:r>
              <a:rPr lang="en-US" sz="2000" dirty="0" smtClean="0"/>
              <a:t>scientific </a:t>
            </a:r>
            <a:r>
              <a:rPr lang="en-US" sz="2000" dirty="0"/>
              <a:t>knowledge (</a:t>
            </a:r>
            <a:r>
              <a:rPr lang="en-US" sz="2000" dirty="0" smtClean="0"/>
              <a:t>and influence </a:t>
            </a:r>
            <a:r>
              <a:rPr lang="en-US" sz="2000" dirty="0"/>
              <a:t>current practice)?</a:t>
            </a:r>
          </a:p>
        </p:txBody>
      </p:sp>
      <p:sp>
        <p:nvSpPr>
          <p:cNvPr id="2" name="Title 1"/>
          <p:cNvSpPr>
            <a:spLocks noGrp="1"/>
          </p:cNvSpPr>
          <p:nvPr>
            <p:ph type="title"/>
          </p:nvPr>
        </p:nvSpPr>
        <p:spPr/>
        <p:txBody>
          <a:bodyPr/>
          <a:lstStyle/>
          <a:p>
            <a:r>
              <a:rPr lang="en-US" dirty="0" smtClean="0"/>
              <a:t>AFTER your question is </a:t>
            </a:r>
            <a:r>
              <a:rPr lang="en-US" dirty="0" err="1" smtClean="0"/>
              <a:t>reFINEd</a:t>
            </a:r>
            <a:r>
              <a:rPr lang="en-US" dirty="0" smtClean="0"/>
              <a:t>… </a:t>
            </a:r>
            <a:endParaRPr lang="en-US" dirty="0"/>
          </a:p>
        </p:txBody>
      </p:sp>
    </p:spTree>
    <p:extLst>
      <p:ext uri="{BB962C8B-B14F-4D97-AF65-F5344CB8AC3E}">
        <p14:creationId xmlns:p14="http://schemas.microsoft.com/office/powerpoint/2010/main" val="7322207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0"/>
            <a:ext cx="8839200" cy="4986530"/>
          </a:xfrm>
        </p:spPr>
        <p:txBody>
          <a:bodyPr>
            <a:normAutofit/>
          </a:bodyPr>
          <a:lstStyle/>
          <a:p>
            <a:r>
              <a:rPr lang="en-US" sz="2400" dirty="0" smtClean="0"/>
              <a:t>Frame your research questions in the form of </a:t>
            </a:r>
            <a:r>
              <a:rPr lang="en-US" sz="2400" u="sng" dirty="0" smtClean="0"/>
              <a:t>hypotheses</a:t>
            </a:r>
            <a:r>
              <a:rPr lang="en-US" sz="2400" dirty="0" smtClean="0"/>
              <a:t>: </a:t>
            </a:r>
          </a:p>
          <a:p>
            <a:endParaRPr lang="en-US" sz="1800" dirty="0" smtClean="0"/>
          </a:p>
          <a:p>
            <a:pPr lvl="1"/>
            <a:r>
              <a:rPr lang="en-US" sz="2000" dirty="0" smtClean="0"/>
              <a:t>“Null” hypothesis – there is NO difference between our groups</a:t>
            </a:r>
          </a:p>
          <a:p>
            <a:pPr lvl="2"/>
            <a:r>
              <a:rPr lang="en-US" sz="1800" dirty="0" smtClean="0"/>
              <a:t>Basically, in research</a:t>
            </a:r>
            <a:r>
              <a:rPr lang="en-US" sz="1800" dirty="0"/>
              <a:t>, we are trying to prove that this is </a:t>
            </a:r>
            <a:r>
              <a:rPr lang="en-US" sz="1800" dirty="0" smtClean="0"/>
              <a:t>UNTRUE </a:t>
            </a:r>
          </a:p>
          <a:p>
            <a:pPr lvl="3"/>
            <a:r>
              <a:rPr lang="en-US" sz="1600" dirty="0" smtClean="0"/>
              <a:t>Ex) There are no significant differences in levels of patient satisfaction between </a:t>
            </a:r>
            <a:r>
              <a:rPr lang="en-US" sz="1600" dirty="0"/>
              <a:t>patients presenting to Ruby ED for abdominal pain who receive ultrasound and those who receive only a history and physical </a:t>
            </a:r>
            <a:r>
              <a:rPr lang="en-US" sz="1600" dirty="0" smtClean="0"/>
              <a:t>exam </a:t>
            </a:r>
            <a:endParaRPr lang="en-US" sz="1600" dirty="0"/>
          </a:p>
          <a:p>
            <a:pPr lvl="2"/>
            <a:endParaRPr lang="en-US" sz="1800" dirty="0"/>
          </a:p>
          <a:p>
            <a:pPr lvl="1"/>
            <a:r>
              <a:rPr lang="en-US" sz="2000" dirty="0" smtClean="0"/>
              <a:t>“</a:t>
            </a:r>
            <a:r>
              <a:rPr lang="en-US" sz="2000" dirty="0"/>
              <a:t>Alternative” hypothesis – there IS a </a:t>
            </a:r>
            <a:r>
              <a:rPr lang="en-US" sz="2000" dirty="0" smtClean="0"/>
              <a:t>difference </a:t>
            </a:r>
            <a:r>
              <a:rPr lang="en-US" sz="2000" dirty="0"/>
              <a:t>between </a:t>
            </a:r>
            <a:r>
              <a:rPr lang="en-US" sz="2000" dirty="0" smtClean="0"/>
              <a:t>groups</a:t>
            </a:r>
          </a:p>
          <a:p>
            <a:pPr lvl="2"/>
            <a:r>
              <a:rPr lang="en-US" sz="1800" dirty="0" smtClean="0"/>
              <a:t>We are trying to prove that this is true </a:t>
            </a:r>
          </a:p>
          <a:p>
            <a:pPr lvl="3"/>
            <a:r>
              <a:rPr lang="en-US" sz="1600" dirty="0" smtClean="0"/>
              <a:t>Ex) There is a significant difference in levels of patient satisfaction </a:t>
            </a:r>
            <a:r>
              <a:rPr lang="en-US" sz="1600" dirty="0"/>
              <a:t>between patients presenting to Ruby ED for abdominal pain who receive ultrasound and those who receive only a history and physical exam </a:t>
            </a:r>
            <a:endParaRPr lang="en-US" sz="1600" dirty="0" smtClean="0"/>
          </a:p>
          <a:p>
            <a:pPr marL="914400" lvl="3" indent="0">
              <a:buNone/>
            </a:pPr>
            <a:endParaRPr lang="en-US" dirty="0"/>
          </a:p>
        </p:txBody>
      </p:sp>
      <p:sp>
        <p:nvSpPr>
          <p:cNvPr id="3" name="Title 2"/>
          <p:cNvSpPr>
            <a:spLocks noGrp="1"/>
          </p:cNvSpPr>
          <p:nvPr>
            <p:ph type="title"/>
          </p:nvPr>
        </p:nvSpPr>
        <p:spPr/>
        <p:txBody>
          <a:bodyPr/>
          <a:lstStyle/>
          <a:p>
            <a:r>
              <a:rPr lang="en-US" dirty="0" smtClean="0"/>
              <a:t>Generate hypotheses </a:t>
            </a:r>
            <a:endParaRPr lang="en-US" dirty="0"/>
          </a:p>
        </p:txBody>
      </p:sp>
    </p:spTree>
    <p:extLst>
      <p:ext uri="{BB962C8B-B14F-4D97-AF65-F5344CB8AC3E}">
        <p14:creationId xmlns:p14="http://schemas.microsoft.com/office/powerpoint/2010/main" val="8178990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29329"/>
          </a:xfrm>
        </p:spPr>
        <p:txBody>
          <a:bodyPr>
            <a:normAutofit fontScale="92500" lnSpcReduction="20000"/>
          </a:bodyPr>
          <a:lstStyle/>
          <a:p>
            <a:r>
              <a:rPr lang="en-US" u="sng" dirty="0"/>
              <a:t>Directionality</a:t>
            </a:r>
            <a:r>
              <a:rPr lang="en-US" dirty="0"/>
              <a:t> of hypotheses: </a:t>
            </a:r>
          </a:p>
          <a:p>
            <a:pPr lvl="1"/>
            <a:r>
              <a:rPr lang="en-US" dirty="0"/>
              <a:t>If we have an inkling (either by “gut feeling” or previous research) that our findings might turn out a certain way (or go in a certain “direction”), we can have a “one-tailed” hypothesis; if we aren’t sure, we use a “two-tailed” </a:t>
            </a:r>
            <a:r>
              <a:rPr lang="en-US" dirty="0" smtClean="0"/>
              <a:t>hypothesis</a:t>
            </a:r>
          </a:p>
          <a:p>
            <a:pPr lvl="2"/>
            <a:r>
              <a:rPr lang="en-US" dirty="0" smtClean="0"/>
              <a:t>This is important because it determines which statistical tests you use to analyze your data </a:t>
            </a:r>
            <a:endParaRPr lang="en-US" dirty="0"/>
          </a:p>
          <a:p>
            <a:pPr marL="274320" lvl="1" indent="-228600">
              <a:buClr>
                <a:schemeClr val="accent1"/>
              </a:buClr>
              <a:buFont typeface="Wingdings 2" pitchFamily="18" charset="2"/>
              <a:buChar char=""/>
            </a:pPr>
            <a:endParaRPr lang="en-US" sz="2400" dirty="0" smtClean="0"/>
          </a:p>
          <a:p>
            <a:pPr marL="274320" lvl="1" indent="-228600">
              <a:buClr>
                <a:schemeClr val="accent1"/>
              </a:buClr>
              <a:buFont typeface="Wingdings 2" pitchFamily="18" charset="2"/>
              <a:buChar char=""/>
            </a:pPr>
            <a:r>
              <a:rPr lang="en-US" sz="2400" u="sng" dirty="0" smtClean="0"/>
              <a:t>One tailed</a:t>
            </a:r>
            <a:r>
              <a:rPr lang="en-US" sz="2400" dirty="0" smtClean="0"/>
              <a:t>: Patients presenting </a:t>
            </a:r>
            <a:r>
              <a:rPr lang="en-US" sz="2400" dirty="0"/>
              <a:t>to </a:t>
            </a:r>
            <a:r>
              <a:rPr lang="en-US" sz="2400" dirty="0" smtClean="0"/>
              <a:t>Ruby ED for </a:t>
            </a:r>
            <a:r>
              <a:rPr lang="en-US" sz="2400" dirty="0"/>
              <a:t>abdominal pain </a:t>
            </a:r>
            <a:r>
              <a:rPr lang="en-US" sz="2400" dirty="0" smtClean="0"/>
              <a:t>will report </a:t>
            </a:r>
            <a:r>
              <a:rPr lang="en-US" sz="2400" u="sng" dirty="0"/>
              <a:t>higher levels </a:t>
            </a:r>
            <a:r>
              <a:rPr lang="en-US" sz="2400" dirty="0"/>
              <a:t>of patient satisfaction </a:t>
            </a:r>
            <a:r>
              <a:rPr lang="en-US" sz="2400" dirty="0" smtClean="0"/>
              <a:t>if </a:t>
            </a:r>
            <a:r>
              <a:rPr lang="en-US" sz="2400" dirty="0"/>
              <a:t>they receive an ultrasound </a:t>
            </a:r>
            <a:r>
              <a:rPr lang="en-US" sz="2400" dirty="0" smtClean="0"/>
              <a:t>versus </a:t>
            </a:r>
            <a:r>
              <a:rPr lang="en-US" sz="2400" dirty="0"/>
              <a:t>a history and physical </a:t>
            </a:r>
            <a:r>
              <a:rPr lang="en-US" sz="2400" dirty="0" smtClean="0"/>
              <a:t>only.  </a:t>
            </a:r>
            <a:endParaRPr lang="en-US" sz="2400" dirty="0"/>
          </a:p>
          <a:p>
            <a:pPr marL="274320" lvl="1" indent="-228600">
              <a:buClr>
                <a:schemeClr val="accent1"/>
              </a:buClr>
              <a:buFont typeface="Wingdings 2" pitchFamily="18" charset="2"/>
              <a:buChar char=""/>
            </a:pPr>
            <a:endParaRPr lang="en-US" sz="2400" dirty="0" smtClean="0"/>
          </a:p>
          <a:p>
            <a:pPr marL="274320" lvl="1" indent="-228600">
              <a:buClr>
                <a:schemeClr val="accent1"/>
              </a:buClr>
              <a:buFont typeface="Wingdings 2" pitchFamily="18" charset="2"/>
              <a:buChar char=""/>
            </a:pPr>
            <a:r>
              <a:rPr lang="en-US" sz="2400" u="sng" dirty="0" smtClean="0"/>
              <a:t>Two-tailed</a:t>
            </a:r>
            <a:r>
              <a:rPr lang="en-US" sz="2400" dirty="0" smtClean="0"/>
              <a:t>: There are significant </a:t>
            </a:r>
            <a:r>
              <a:rPr lang="en-US" sz="2400" u="sng" dirty="0" smtClean="0"/>
              <a:t>differences</a:t>
            </a:r>
            <a:r>
              <a:rPr lang="en-US" sz="2400" dirty="0" smtClean="0"/>
              <a:t> in levels of patient satisfaction between </a:t>
            </a:r>
            <a:r>
              <a:rPr lang="en-US" sz="2400" dirty="0"/>
              <a:t>patients presenting to </a:t>
            </a:r>
            <a:r>
              <a:rPr lang="en-US" sz="2400" dirty="0" smtClean="0"/>
              <a:t>Ruby ED </a:t>
            </a:r>
            <a:r>
              <a:rPr lang="en-US" sz="2400" dirty="0"/>
              <a:t>for abdominal pain who receive ultrasound and those who receive only a history and physical </a:t>
            </a:r>
            <a:r>
              <a:rPr lang="en-US" sz="2400" dirty="0" smtClean="0"/>
              <a:t>exam. </a:t>
            </a:r>
            <a:endParaRPr lang="en-US" sz="2400" dirty="0"/>
          </a:p>
          <a:p>
            <a:endParaRPr lang="en-US" dirty="0"/>
          </a:p>
        </p:txBody>
      </p:sp>
      <p:sp>
        <p:nvSpPr>
          <p:cNvPr id="3" name="Title 2"/>
          <p:cNvSpPr>
            <a:spLocks noGrp="1"/>
          </p:cNvSpPr>
          <p:nvPr>
            <p:ph type="title"/>
          </p:nvPr>
        </p:nvSpPr>
        <p:spPr/>
        <p:txBody>
          <a:bodyPr/>
          <a:lstStyle/>
          <a:p>
            <a:r>
              <a:rPr lang="en-US" dirty="0" smtClean="0"/>
              <a:t>Alternative HYPOTHESES</a:t>
            </a:r>
            <a:endParaRPr lang="en-US" dirty="0"/>
          </a:p>
        </p:txBody>
      </p:sp>
    </p:spTree>
    <p:extLst>
      <p:ext uri="{BB962C8B-B14F-4D97-AF65-F5344CB8AC3E}">
        <p14:creationId xmlns:p14="http://schemas.microsoft.com/office/powerpoint/2010/main" val="11181636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During this presentation, we will talk about:</a:t>
            </a:r>
          </a:p>
          <a:p>
            <a:pPr lvl="1"/>
            <a:endParaRPr lang="en-US" sz="2400" dirty="0" smtClean="0"/>
          </a:p>
          <a:p>
            <a:pPr lvl="1"/>
            <a:r>
              <a:rPr lang="en-US" sz="2400" dirty="0" smtClean="0"/>
              <a:t>Evidence-Based Medicine </a:t>
            </a:r>
          </a:p>
          <a:p>
            <a:pPr lvl="1"/>
            <a:r>
              <a:rPr lang="en-US" sz="2400" dirty="0" smtClean="0"/>
              <a:t>Scientific Research </a:t>
            </a:r>
          </a:p>
          <a:p>
            <a:pPr lvl="1"/>
            <a:r>
              <a:rPr lang="en-US" sz="2400" dirty="0" smtClean="0"/>
              <a:t>The Scientific Method </a:t>
            </a:r>
          </a:p>
          <a:p>
            <a:pPr lvl="1"/>
            <a:r>
              <a:rPr lang="en-US" sz="2400" dirty="0" smtClean="0"/>
              <a:t>Developing Research Questions </a:t>
            </a:r>
          </a:p>
          <a:p>
            <a:pPr lvl="1"/>
            <a:r>
              <a:rPr lang="en-US" sz="2400" dirty="0" smtClean="0"/>
              <a:t>Refining Research Questions </a:t>
            </a:r>
          </a:p>
          <a:p>
            <a:pPr lvl="1"/>
            <a:r>
              <a:rPr lang="en-US" sz="2400" dirty="0" smtClean="0"/>
              <a:t>Constructing Hypotheses </a:t>
            </a:r>
            <a:endParaRPr lang="en-US" sz="2400" dirty="0"/>
          </a:p>
        </p:txBody>
      </p:sp>
      <p:sp>
        <p:nvSpPr>
          <p:cNvPr id="3" name="Title 2"/>
          <p:cNvSpPr>
            <a:spLocks noGrp="1"/>
          </p:cNvSpPr>
          <p:nvPr>
            <p:ph type="title"/>
          </p:nvPr>
        </p:nvSpPr>
        <p:spPr/>
        <p:txBody>
          <a:bodyPr/>
          <a:lstStyle/>
          <a:p>
            <a:r>
              <a:rPr lang="en-US" dirty="0" smtClean="0"/>
              <a:t>Outline</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558473"/>
            <a:ext cx="2209800" cy="34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475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Think of your clinical or research interests </a:t>
            </a:r>
          </a:p>
          <a:p>
            <a:endParaRPr lang="en-US" dirty="0" smtClean="0"/>
          </a:p>
          <a:p>
            <a:r>
              <a:rPr lang="en-US" dirty="0" smtClean="0"/>
              <a:t>2) Are any faculty doing any studies related to what you are interested in? </a:t>
            </a:r>
          </a:p>
          <a:p>
            <a:endParaRPr lang="en-US" dirty="0" smtClean="0"/>
          </a:p>
          <a:p>
            <a:r>
              <a:rPr lang="en-US" dirty="0" smtClean="0"/>
              <a:t>3) What would you like to know more about? </a:t>
            </a:r>
            <a:endParaRPr lang="en-US" dirty="0"/>
          </a:p>
          <a:p>
            <a:endParaRPr lang="en-US" dirty="0" smtClean="0"/>
          </a:p>
          <a:p>
            <a:r>
              <a:rPr lang="en-US" dirty="0" smtClean="0"/>
              <a:t>4) Talk to faculty or research coordinators to see what research is going on in </a:t>
            </a:r>
            <a:r>
              <a:rPr lang="en-US" smtClean="0"/>
              <a:t>your department/school</a:t>
            </a:r>
            <a:endParaRPr lang="en-US" dirty="0" smtClean="0"/>
          </a:p>
          <a:p>
            <a:endParaRPr lang="en-US" dirty="0"/>
          </a:p>
          <a:p>
            <a:r>
              <a:rPr lang="en-US" dirty="0" smtClean="0"/>
              <a:t>Next step:  Complete “Introduction to Research, Pt. II” </a:t>
            </a:r>
          </a:p>
        </p:txBody>
      </p:sp>
      <p:sp>
        <p:nvSpPr>
          <p:cNvPr id="2" name="Title 1"/>
          <p:cNvSpPr>
            <a:spLocks noGrp="1"/>
          </p:cNvSpPr>
          <p:nvPr>
            <p:ph type="title"/>
          </p:nvPr>
        </p:nvSpPr>
        <p:spPr/>
        <p:txBody>
          <a:bodyPr>
            <a:normAutofit fontScale="90000"/>
          </a:bodyPr>
          <a:lstStyle/>
          <a:p>
            <a:r>
              <a:rPr lang="en-US" dirty="0" smtClean="0"/>
              <a:t>Developing a research question for your project</a:t>
            </a:r>
            <a:endParaRPr lang="en-US" dirty="0"/>
          </a:p>
        </p:txBody>
      </p:sp>
    </p:spTree>
    <p:extLst>
      <p:ext uri="{BB962C8B-B14F-4D97-AF65-F5344CB8AC3E}">
        <p14:creationId xmlns:p14="http://schemas.microsoft.com/office/powerpoint/2010/main" val="41362996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hlinkClick r:id="rId2"/>
              </a:rPr>
              <a:t>http://</a:t>
            </a:r>
            <a:r>
              <a:rPr lang="en-US" dirty="0" smtClean="0">
                <a:hlinkClick r:id="rId2"/>
              </a:rPr>
              <a:t>www.myteespot.com/images/Images_d/img_k1rIk7.jpg</a:t>
            </a:r>
          </a:p>
          <a:p>
            <a:endParaRPr lang="en-US" dirty="0">
              <a:hlinkClick r:id="rId2"/>
            </a:endParaRPr>
          </a:p>
          <a:p>
            <a:r>
              <a:rPr lang="en-US" dirty="0" smtClean="0">
                <a:hlinkClick r:id="rId2"/>
              </a:rPr>
              <a:t>http</a:t>
            </a:r>
            <a:r>
              <a:rPr lang="en-US" dirty="0">
                <a:hlinkClick r:id="rId2"/>
              </a:rPr>
              <a:t>://</a:t>
            </a:r>
            <a:r>
              <a:rPr lang="en-US" dirty="0" smtClean="0">
                <a:hlinkClick r:id="rId2"/>
              </a:rPr>
              <a:t>www.hsl.unc.edu/Services/Tutorials/EBM/welcome.htm</a:t>
            </a:r>
            <a:endParaRPr lang="en-US" dirty="0" smtClean="0"/>
          </a:p>
          <a:p>
            <a:endParaRPr lang="en-US" dirty="0" smtClean="0">
              <a:hlinkClick r:id="rId3"/>
            </a:endParaRPr>
          </a:p>
          <a:p>
            <a:r>
              <a:rPr lang="en-US" dirty="0" smtClean="0">
                <a:hlinkClick r:id="rId3"/>
              </a:rPr>
              <a:t>http</a:t>
            </a:r>
            <a:r>
              <a:rPr lang="en-US" dirty="0">
                <a:hlinkClick r:id="rId3"/>
              </a:rPr>
              <a:t>://wps.prenhall.com/chet_leedy_practical_8/0,9599,1569572-,00.html</a:t>
            </a:r>
            <a:r>
              <a:rPr lang="en-US" dirty="0"/>
              <a:t> </a:t>
            </a:r>
            <a:endParaRPr lang="en-US" dirty="0" smtClean="0"/>
          </a:p>
          <a:p>
            <a:endParaRPr lang="en-US" dirty="0" smtClean="0"/>
          </a:p>
          <a:p>
            <a:r>
              <a:rPr lang="en-US" dirty="0" smtClean="0">
                <a:hlinkClick r:id="rId4"/>
              </a:rPr>
              <a:t>http</a:t>
            </a:r>
            <a:r>
              <a:rPr lang="en-US" dirty="0">
                <a:hlinkClick r:id="rId4"/>
              </a:rPr>
              <a:t>://</a:t>
            </a:r>
            <a:r>
              <a:rPr lang="en-US" dirty="0" smtClean="0">
                <a:hlinkClick r:id="rId4"/>
              </a:rPr>
              <a:t>www.sciencebuddies.org/science-fair-projects/project_scientific_method.shtml</a:t>
            </a:r>
            <a:r>
              <a:rPr lang="en-US" dirty="0" smtClean="0"/>
              <a:t> </a:t>
            </a:r>
            <a:endParaRPr lang="en-US" dirty="0"/>
          </a:p>
          <a:p>
            <a:endParaRPr lang="en-US" dirty="0" smtClean="0">
              <a:hlinkClick r:id="rId5"/>
            </a:endParaRPr>
          </a:p>
          <a:p>
            <a:r>
              <a:rPr lang="en-US" dirty="0" smtClean="0">
                <a:hlinkClick r:id="rId5"/>
              </a:rPr>
              <a:t>https</a:t>
            </a:r>
            <a:r>
              <a:rPr lang="en-US" dirty="0">
                <a:hlinkClick r:id="rId5"/>
              </a:rPr>
              <a:t>://</a:t>
            </a:r>
            <a:r>
              <a:rPr lang="en-US" dirty="0" smtClean="0">
                <a:hlinkClick r:id="rId5"/>
              </a:rPr>
              <a:t>onlinecourses.science.psu.edu/stat414/sites/onlinecourses.science.psu.edu.stat414/files/lesson01/population.gif</a:t>
            </a:r>
          </a:p>
          <a:p>
            <a:pPr marL="45720" indent="0">
              <a:buNone/>
            </a:pPr>
            <a:endParaRPr lang="en-US" dirty="0" smtClean="0">
              <a:hlinkClick r:id="rId5"/>
            </a:endParaRPr>
          </a:p>
          <a:p>
            <a:r>
              <a:rPr lang="en-US" dirty="0" smtClean="0">
                <a:hlinkClick r:id="rId5"/>
              </a:rPr>
              <a:t>http</a:t>
            </a:r>
            <a:r>
              <a:rPr lang="en-US" dirty="0">
                <a:hlinkClick r:id="rId5"/>
              </a:rPr>
              <a:t>://</a:t>
            </a:r>
            <a:r>
              <a:rPr lang="en-US" dirty="0" smtClean="0">
                <a:hlinkClick r:id="rId5"/>
              </a:rPr>
              <a:t>biostat.mc.vanderbilt.edu/wiki/pub/Main/TheresaScott/Biostat.N.Research.TAScott.handout.pdf</a:t>
            </a:r>
            <a:endParaRPr lang="en-US" dirty="0" smtClean="0"/>
          </a:p>
          <a:p>
            <a:endParaRPr lang="en-US" dirty="0"/>
          </a:p>
          <a:p>
            <a:endParaRPr lang="en-US"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8646818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Evidence-Based Medicine or Evidence-Based “Practice” </a:t>
            </a:r>
          </a:p>
          <a:p>
            <a:pPr lvl="1"/>
            <a:r>
              <a:rPr lang="en-US" dirty="0" smtClean="0"/>
              <a:t>“the </a:t>
            </a:r>
            <a:r>
              <a:rPr lang="en-US" dirty="0"/>
              <a:t>conscientious, explicit and judicious use of current </a:t>
            </a:r>
            <a:r>
              <a:rPr lang="en-US" dirty="0" smtClean="0"/>
              <a:t>best evidence </a:t>
            </a:r>
            <a:r>
              <a:rPr lang="en-US" dirty="0"/>
              <a:t>in making decisions about the care of the individual patient. It means </a:t>
            </a:r>
            <a:r>
              <a:rPr lang="en-US" dirty="0" smtClean="0"/>
              <a:t>integrating individual </a:t>
            </a:r>
            <a:r>
              <a:rPr lang="en-US" dirty="0"/>
              <a:t>clinical expertise with the best available external clinical evidence from </a:t>
            </a:r>
            <a:r>
              <a:rPr lang="en-US" dirty="0" smtClean="0"/>
              <a:t>systematic research</a:t>
            </a:r>
            <a:r>
              <a:rPr lang="en-US" dirty="0"/>
              <a:t>." (</a:t>
            </a:r>
            <a:r>
              <a:rPr lang="en-US" dirty="0" err="1" smtClean="0"/>
              <a:t>Sackett</a:t>
            </a:r>
            <a:r>
              <a:rPr lang="en-US" dirty="0" smtClean="0"/>
              <a:t>, </a:t>
            </a:r>
            <a:r>
              <a:rPr lang="en-US" dirty="0"/>
              <a:t>1996</a:t>
            </a:r>
            <a:r>
              <a:rPr lang="en-US" dirty="0" smtClean="0"/>
              <a:t>)</a:t>
            </a:r>
          </a:p>
          <a:p>
            <a:endParaRPr lang="en-US" sz="1500" dirty="0" smtClean="0"/>
          </a:p>
          <a:p>
            <a:r>
              <a:rPr lang="en-US" u="sng" dirty="0" smtClean="0"/>
              <a:t>Clinical expertise </a:t>
            </a:r>
            <a:r>
              <a:rPr lang="en-US" dirty="0" smtClean="0"/>
              <a:t>= clinician’s cumulated experience, education and clinical skills </a:t>
            </a:r>
          </a:p>
          <a:p>
            <a:endParaRPr lang="en-US" dirty="0" smtClean="0"/>
          </a:p>
          <a:p>
            <a:r>
              <a:rPr lang="en-US" u="sng" dirty="0" smtClean="0"/>
              <a:t>Patient</a:t>
            </a:r>
            <a:r>
              <a:rPr lang="en-US" dirty="0" smtClean="0"/>
              <a:t> = personal and unique concerns, expectations, and values </a:t>
            </a:r>
          </a:p>
          <a:p>
            <a:endParaRPr lang="en-US" dirty="0" smtClean="0"/>
          </a:p>
          <a:p>
            <a:r>
              <a:rPr lang="en-US" u="sng" dirty="0" smtClean="0"/>
              <a:t>Best evidence </a:t>
            </a:r>
            <a:r>
              <a:rPr lang="en-US" dirty="0" smtClean="0"/>
              <a:t>= clinically </a:t>
            </a:r>
            <a:r>
              <a:rPr lang="en-US" dirty="0"/>
              <a:t>relevant research that has been conducted using </a:t>
            </a:r>
            <a:r>
              <a:rPr lang="en-US" dirty="0" smtClean="0"/>
              <a:t>sound methodology </a:t>
            </a:r>
            <a:r>
              <a:rPr lang="en-US" dirty="0"/>
              <a:t>(</a:t>
            </a:r>
            <a:r>
              <a:rPr lang="en-US" dirty="0" err="1" smtClean="0"/>
              <a:t>Sackett</a:t>
            </a:r>
            <a:r>
              <a:rPr lang="en-US" dirty="0" smtClean="0"/>
              <a:t>, </a:t>
            </a:r>
            <a:r>
              <a:rPr lang="en-US" dirty="0"/>
              <a:t>2002)</a:t>
            </a:r>
          </a:p>
        </p:txBody>
      </p:sp>
      <p:sp>
        <p:nvSpPr>
          <p:cNvPr id="2" name="Title 1"/>
          <p:cNvSpPr>
            <a:spLocks noGrp="1"/>
          </p:cNvSpPr>
          <p:nvPr>
            <p:ph type="title"/>
          </p:nvPr>
        </p:nvSpPr>
        <p:spPr/>
        <p:txBody>
          <a:bodyPr/>
          <a:lstStyle/>
          <a:p>
            <a:r>
              <a:rPr lang="en-US" dirty="0" smtClean="0"/>
              <a:t>Evidence-based Medicine</a:t>
            </a:r>
            <a:endParaRPr lang="en-US" dirty="0"/>
          </a:p>
        </p:txBody>
      </p:sp>
    </p:spTree>
    <p:extLst>
      <p:ext uri="{BB962C8B-B14F-4D97-AF65-F5344CB8AC3E}">
        <p14:creationId xmlns:p14="http://schemas.microsoft.com/office/powerpoint/2010/main" val="3933155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877708"/>
            <a:ext cx="7560902" cy="364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dirty="0" smtClean="0"/>
              <a:t>Evidence-Based Practice</a:t>
            </a:r>
            <a:endParaRPr lang="en-US" dirty="0"/>
          </a:p>
        </p:txBody>
      </p:sp>
      <p:sp>
        <p:nvSpPr>
          <p:cNvPr id="8" name="Up Arrow 7"/>
          <p:cNvSpPr/>
          <p:nvPr/>
        </p:nvSpPr>
        <p:spPr>
          <a:xfrm>
            <a:off x="1352939" y="5496398"/>
            <a:ext cx="914400"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18435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681729"/>
          </a:xfrm>
        </p:spPr>
        <p:txBody>
          <a:bodyPr>
            <a:normAutofit/>
          </a:bodyPr>
          <a:lstStyle/>
          <a:p>
            <a:r>
              <a:rPr lang="en-US" sz="2400" u="sng" dirty="0" smtClean="0"/>
              <a:t>Research</a:t>
            </a:r>
            <a:r>
              <a:rPr lang="en-US" sz="2400" dirty="0" smtClean="0"/>
              <a:t> = The </a:t>
            </a:r>
            <a:r>
              <a:rPr lang="en-US" sz="2400" dirty="0"/>
              <a:t>systematic process of collecting and analyzing information to increase our understanding </a:t>
            </a:r>
            <a:r>
              <a:rPr lang="en-US" sz="2400" dirty="0" smtClean="0"/>
              <a:t>of some phenomenon</a:t>
            </a:r>
          </a:p>
          <a:p>
            <a:endParaRPr lang="en-US" sz="2400" dirty="0" smtClean="0"/>
          </a:p>
          <a:p>
            <a:r>
              <a:rPr lang="en-US" sz="2400" dirty="0" smtClean="0"/>
              <a:t>Researchers contribute </a:t>
            </a:r>
            <a:r>
              <a:rPr lang="en-US" sz="2400" dirty="0"/>
              <a:t>to the understanding of the phenomenon and </a:t>
            </a:r>
            <a:r>
              <a:rPr lang="en-US" sz="2400" dirty="0" smtClean="0"/>
              <a:t>communicate </a:t>
            </a:r>
            <a:r>
              <a:rPr lang="en-US" sz="2400" dirty="0"/>
              <a:t>that understanding to </a:t>
            </a:r>
            <a:r>
              <a:rPr lang="en-US" sz="2400" dirty="0" smtClean="0"/>
              <a:t>others</a:t>
            </a:r>
          </a:p>
          <a:p>
            <a:pPr lvl="1"/>
            <a:r>
              <a:rPr lang="en-US" sz="2000" dirty="0" smtClean="0"/>
              <a:t>This is called “dissemination” </a:t>
            </a:r>
          </a:p>
          <a:p>
            <a:pPr lvl="1"/>
            <a:r>
              <a:rPr lang="en-US" sz="2000" dirty="0" smtClean="0"/>
              <a:t>Done through publishing peer-reviewed manuscripts, attending scientific conferences and meetings, etc.  </a:t>
            </a:r>
          </a:p>
          <a:p>
            <a:pPr lvl="1"/>
            <a:endParaRPr lang="en-US" sz="2000" dirty="0" smtClean="0"/>
          </a:p>
          <a:p>
            <a:r>
              <a:rPr lang="en-US" sz="2400" dirty="0" smtClean="0"/>
              <a:t>Scientific Research utilizes “The Scientific Method”</a:t>
            </a:r>
          </a:p>
        </p:txBody>
      </p:sp>
      <p:sp>
        <p:nvSpPr>
          <p:cNvPr id="2" name="Title 1"/>
          <p:cNvSpPr>
            <a:spLocks noGrp="1"/>
          </p:cNvSpPr>
          <p:nvPr>
            <p:ph type="title"/>
          </p:nvPr>
        </p:nvSpPr>
        <p:spPr/>
        <p:txBody>
          <a:bodyPr/>
          <a:lstStyle/>
          <a:p>
            <a:r>
              <a:rPr lang="en-US" dirty="0" smtClean="0"/>
              <a:t>What is research?</a:t>
            </a:r>
            <a:endParaRPr lang="en-US" dirty="0"/>
          </a:p>
        </p:txBody>
      </p:sp>
    </p:spTree>
    <p:extLst>
      <p:ext uri="{BB962C8B-B14F-4D97-AF65-F5344CB8AC3E}">
        <p14:creationId xmlns:p14="http://schemas.microsoft.com/office/powerpoint/2010/main" val="4926419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Scientific Method</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676400"/>
            <a:ext cx="6288232" cy="4954386"/>
          </a:xfrm>
          <a:prstGeom prst="rect">
            <a:avLst/>
          </a:prstGeom>
          <a:noFill/>
          <a:ln>
            <a:noFill/>
          </a:ln>
          <a:effectLst>
            <a:glow rad="63500">
              <a:schemeClr val="tx1">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65232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 Sources of research questions: </a:t>
            </a:r>
          </a:p>
          <a:p>
            <a:pPr lvl="1"/>
            <a:r>
              <a:rPr lang="en-US" sz="2800" dirty="0" smtClean="0"/>
              <a:t> General interests/clinical experiences </a:t>
            </a:r>
          </a:p>
          <a:p>
            <a:pPr lvl="1"/>
            <a:r>
              <a:rPr lang="en-US" sz="2800" dirty="0" smtClean="0"/>
              <a:t> Journal club </a:t>
            </a:r>
          </a:p>
          <a:p>
            <a:pPr lvl="1"/>
            <a:r>
              <a:rPr lang="en-US" sz="2800" dirty="0" smtClean="0"/>
              <a:t> Literature search (see Lit Search Module)</a:t>
            </a:r>
          </a:p>
          <a:p>
            <a:pPr lvl="1"/>
            <a:r>
              <a:rPr lang="en-US" sz="2800" dirty="0" smtClean="0"/>
              <a:t> Presentations at conferences and meetings </a:t>
            </a:r>
          </a:p>
          <a:p>
            <a:pPr lvl="1"/>
            <a:r>
              <a:rPr lang="en-US" sz="2800" dirty="0" smtClean="0"/>
              <a:t> “Limitations” &amp; “Future Directions” sections  of articles </a:t>
            </a:r>
          </a:p>
        </p:txBody>
      </p:sp>
      <p:sp>
        <p:nvSpPr>
          <p:cNvPr id="2" name="Title 1"/>
          <p:cNvSpPr>
            <a:spLocks noGrp="1"/>
          </p:cNvSpPr>
          <p:nvPr>
            <p:ph type="title"/>
          </p:nvPr>
        </p:nvSpPr>
        <p:spPr/>
        <p:txBody>
          <a:bodyPr>
            <a:normAutofit/>
          </a:bodyPr>
          <a:lstStyle/>
          <a:p>
            <a:r>
              <a:rPr lang="en-US" dirty="0" smtClean="0"/>
              <a:t>Developing a Research Question</a:t>
            </a:r>
            <a:endParaRPr lang="en-US" dirty="0"/>
          </a:p>
        </p:txBody>
      </p:sp>
    </p:spTree>
    <p:extLst>
      <p:ext uri="{BB962C8B-B14F-4D97-AF65-F5344CB8AC3E}">
        <p14:creationId xmlns:p14="http://schemas.microsoft.com/office/powerpoint/2010/main" val="20856148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757929"/>
          </a:xfrm>
        </p:spPr>
        <p:txBody>
          <a:bodyPr>
            <a:normAutofit fontScale="92500" lnSpcReduction="10000"/>
          </a:bodyPr>
          <a:lstStyle/>
          <a:p>
            <a:r>
              <a:rPr lang="en-US" dirty="0" smtClean="0"/>
              <a:t>Should NOT be too broad (e.g., “What do EM physicians in the United States, Europe, and Australia think about bedside ultrasound?”)  </a:t>
            </a:r>
          </a:p>
          <a:p>
            <a:pPr lvl="1"/>
            <a:r>
              <a:rPr lang="en-US" dirty="0" smtClean="0"/>
              <a:t>Problems with this question: </a:t>
            </a:r>
          </a:p>
          <a:p>
            <a:pPr lvl="2"/>
            <a:r>
              <a:rPr lang="en-US" dirty="0" smtClean="0"/>
              <a:t>How would you go about studying this?</a:t>
            </a:r>
          </a:p>
          <a:p>
            <a:pPr lvl="2"/>
            <a:r>
              <a:rPr lang="en-US" dirty="0" smtClean="0"/>
              <a:t>As a resident, you probably don’t have connections all over the world to successfully implement this study </a:t>
            </a:r>
          </a:p>
          <a:p>
            <a:pPr lvl="2"/>
            <a:r>
              <a:rPr lang="en-US" dirty="0" smtClean="0"/>
              <a:t>The question is not FOCUSED enough—what physicians “think” about ultrasound is a very broad and unspecific  </a:t>
            </a:r>
          </a:p>
          <a:p>
            <a:endParaRPr lang="en-US" dirty="0" smtClean="0"/>
          </a:p>
          <a:p>
            <a:r>
              <a:rPr lang="en-US" dirty="0" smtClean="0"/>
              <a:t>Should NOT be too narrow (e.g., “What do EM physicians at Ruby Memorial Hospital think about bedside ultrasound in fast-track patients?” </a:t>
            </a:r>
          </a:p>
          <a:p>
            <a:pPr lvl="1"/>
            <a:r>
              <a:rPr lang="en-US" dirty="0" smtClean="0"/>
              <a:t>Problems with this question: </a:t>
            </a:r>
          </a:p>
          <a:p>
            <a:pPr lvl="2"/>
            <a:r>
              <a:rPr lang="en-US" dirty="0" smtClean="0"/>
              <a:t>Sample size – if the number of participants (EM docs) we wish to survey is very small, this limits the conclusions that we can make about our findings</a:t>
            </a:r>
          </a:p>
          <a:p>
            <a:pPr lvl="2"/>
            <a:r>
              <a:rPr lang="en-US" dirty="0" smtClean="0"/>
              <a:t>Reviewers of this research may say, “Who cares?” </a:t>
            </a:r>
          </a:p>
        </p:txBody>
      </p:sp>
      <p:sp>
        <p:nvSpPr>
          <p:cNvPr id="2" name="Title 1"/>
          <p:cNvSpPr>
            <a:spLocks noGrp="1"/>
          </p:cNvSpPr>
          <p:nvPr>
            <p:ph type="title"/>
          </p:nvPr>
        </p:nvSpPr>
        <p:spPr/>
        <p:txBody>
          <a:bodyPr/>
          <a:lstStyle/>
          <a:p>
            <a:r>
              <a:rPr lang="en-US" dirty="0" smtClean="0"/>
              <a:t>A Good research question</a:t>
            </a:r>
            <a:endParaRPr lang="en-US" dirty="0"/>
          </a:p>
        </p:txBody>
      </p:sp>
    </p:spTree>
    <p:extLst>
      <p:ext uri="{BB962C8B-B14F-4D97-AF65-F5344CB8AC3E}">
        <p14:creationId xmlns:p14="http://schemas.microsoft.com/office/powerpoint/2010/main" val="22724525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Initial research question: </a:t>
            </a:r>
            <a:endParaRPr lang="en-US" dirty="0" smtClean="0"/>
          </a:p>
          <a:p>
            <a:pPr lvl="1"/>
            <a:r>
              <a:rPr lang="en-US" dirty="0" smtClean="0"/>
              <a:t>Should </a:t>
            </a:r>
            <a:r>
              <a:rPr lang="en-US" dirty="0"/>
              <a:t>women take hormones after menopause? </a:t>
            </a:r>
          </a:p>
          <a:p>
            <a:pPr lvl="1"/>
            <a:r>
              <a:rPr lang="en-US" dirty="0"/>
              <a:t>This is a good place to start, very practical and </a:t>
            </a:r>
            <a:r>
              <a:rPr lang="en-US" dirty="0" smtClean="0"/>
              <a:t>important</a:t>
            </a:r>
          </a:p>
          <a:p>
            <a:pPr lvl="1"/>
            <a:r>
              <a:rPr lang="en-US" dirty="0" smtClean="0"/>
              <a:t>But - question </a:t>
            </a:r>
            <a:r>
              <a:rPr lang="en-US" dirty="0"/>
              <a:t>must be focused before planning efforts can </a:t>
            </a:r>
            <a:r>
              <a:rPr lang="en-US" dirty="0" smtClean="0"/>
              <a:t>begin</a:t>
            </a:r>
          </a:p>
          <a:p>
            <a:pPr lvl="1"/>
            <a:r>
              <a:rPr lang="en-US" dirty="0" smtClean="0"/>
              <a:t>Break the </a:t>
            </a:r>
            <a:r>
              <a:rPr lang="en-US" dirty="0"/>
              <a:t>whole question into </a:t>
            </a:r>
            <a:r>
              <a:rPr lang="en-US" dirty="0" smtClean="0"/>
              <a:t>parts </a:t>
            </a:r>
            <a:r>
              <a:rPr lang="en-US" dirty="0"/>
              <a:t>and </a:t>
            </a:r>
            <a:r>
              <a:rPr lang="en-US" dirty="0" smtClean="0"/>
              <a:t>single </a:t>
            </a:r>
            <a:r>
              <a:rPr lang="en-US" dirty="0"/>
              <a:t>out one or two of these to build the </a:t>
            </a:r>
            <a:r>
              <a:rPr lang="en-US" dirty="0" smtClean="0"/>
              <a:t>research around </a:t>
            </a:r>
          </a:p>
          <a:p>
            <a:pPr marL="365760" lvl="1" indent="0">
              <a:buNone/>
            </a:pPr>
            <a:r>
              <a:rPr lang="en-US" dirty="0" smtClean="0"/>
              <a:t> </a:t>
            </a:r>
            <a:endParaRPr lang="en-US" dirty="0"/>
          </a:p>
          <a:p>
            <a:r>
              <a:rPr lang="en-US" dirty="0"/>
              <a:t>More specific research questions: </a:t>
            </a:r>
          </a:p>
          <a:p>
            <a:pPr lvl="1"/>
            <a:r>
              <a:rPr lang="en-US" dirty="0"/>
              <a:t>How commonly </a:t>
            </a:r>
            <a:r>
              <a:rPr lang="en-US" dirty="0" smtClean="0"/>
              <a:t>do women </a:t>
            </a:r>
            <a:r>
              <a:rPr lang="en-US" dirty="0"/>
              <a:t>take estrogen after menopause? </a:t>
            </a:r>
          </a:p>
          <a:p>
            <a:pPr lvl="1"/>
            <a:r>
              <a:rPr lang="en-US" dirty="0"/>
              <a:t>Does taking estrogen after menopause lower the likelihood of developing coronary heart disease (CHD)? </a:t>
            </a:r>
          </a:p>
          <a:p>
            <a:pPr lvl="1"/>
            <a:r>
              <a:rPr lang="en-US" dirty="0" smtClean="0"/>
              <a:t>Are </a:t>
            </a:r>
            <a:r>
              <a:rPr lang="en-US" dirty="0"/>
              <a:t>there other benefits and harms of estrogen treatment? </a:t>
            </a:r>
            <a:r>
              <a:rPr lang="en-US" dirty="0" smtClean="0"/>
              <a:t> </a:t>
            </a:r>
            <a:endParaRPr lang="en-US" dirty="0"/>
          </a:p>
        </p:txBody>
      </p:sp>
      <p:sp>
        <p:nvSpPr>
          <p:cNvPr id="2" name="Title 1"/>
          <p:cNvSpPr>
            <a:spLocks noGrp="1"/>
          </p:cNvSpPr>
          <p:nvPr>
            <p:ph type="title"/>
          </p:nvPr>
        </p:nvSpPr>
        <p:spPr/>
        <p:txBody>
          <a:bodyPr/>
          <a:lstStyle/>
          <a:p>
            <a:r>
              <a:rPr lang="en-US" dirty="0" smtClean="0"/>
              <a:t>Another example</a:t>
            </a:r>
            <a:endParaRPr lang="en-US" dirty="0"/>
          </a:p>
        </p:txBody>
      </p:sp>
    </p:spTree>
    <p:extLst>
      <p:ext uri="{BB962C8B-B14F-4D97-AF65-F5344CB8AC3E}">
        <p14:creationId xmlns:p14="http://schemas.microsoft.com/office/powerpoint/2010/main" val="1766014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3450</TotalTime>
  <Words>1809</Words>
  <Application>Microsoft Macintosh PowerPoint</Application>
  <PresentationFormat>On-screen Show (4:3)</PresentationFormat>
  <Paragraphs>182</Paragraphs>
  <Slides>21</Slides>
  <Notes>12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Introduction  to Research:   Research questions &amp; Hypotheses</vt:lpstr>
      <vt:lpstr>Outline</vt:lpstr>
      <vt:lpstr>Evidence-based Medicine</vt:lpstr>
      <vt:lpstr>Evidence-Based Practice</vt:lpstr>
      <vt:lpstr>What is research?</vt:lpstr>
      <vt:lpstr>The Scientific Method</vt:lpstr>
      <vt:lpstr>Developing a Research Question</vt:lpstr>
      <vt:lpstr>A Good research question</vt:lpstr>
      <vt:lpstr>Another example</vt:lpstr>
      <vt:lpstr>The research process</vt:lpstr>
      <vt:lpstr>Draw your sample from your target population</vt:lpstr>
      <vt:lpstr>Good research questions</vt:lpstr>
      <vt:lpstr>Resulting research questions</vt:lpstr>
      <vt:lpstr>Use pico to construct your question</vt:lpstr>
      <vt:lpstr>Refine your research question</vt:lpstr>
      <vt:lpstr>F.I.N.E.R CRITERIA</vt:lpstr>
      <vt:lpstr>AFTER your question is reFINEd… </vt:lpstr>
      <vt:lpstr>Generate hypotheses </vt:lpstr>
      <vt:lpstr>Alternative HYPOTHESES</vt:lpstr>
      <vt:lpstr>Developing a research question for your project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Danielle Davidov</dc:creator>
  <cp:lastModifiedBy>Ashley Singh</cp:lastModifiedBy>
  <cp:revision>44</cp:revision>
  <cp:lastPrinted>2011-09-08T00:21:17Z</cp:lastPrinted>
  <dcterms:created xsi:type="dcterms:W3CDTF">2011-08-30T14:18:33Z</dcterms:created>
  <dcterms:modified xsi:type="dcterms:W3CDTF">2013-03-18T13:45:53Z</dcterms:modified>
</cp:coreProperties>
</file>