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5.xml" ContentType="application/vnd.openxmlformats-officedocument.presentationml.tags+xml"/>
  <Override PartName="/ppt/notesSlides/notesSlide5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8"/>
  </p:notesMasterIdLst>
  <p:handoutMasterIdLst>
    <p:handoutMasterId r:id="rId69"/>
  </p:handoutMasterIdLst>
  <p:sldIdLst>
    <p:sldId id="261" r:id="rId5"/>
    <p:sldId id="262" r:id="rId6"/>
    <p:sldId id="311" r:id="rId7"/>
    <p:sldId id="281" r:id="rId8"/>
    <p:sldId id="369" r:id="rId9"/>
    <p:sldId id="313" r:id="rId10"/>
    <p:sldId id="314" r:id="rId11"/>
    <p:sldId id="315" r:id="rId12"/>
    <p:sldId id="275" r:id="rId13"/>
    <p:sldId id="316" r:id="rId14"/>
    <p:sldId id="318" r:id="rId15"/>
    <p:sldId id="319" r:id="rId16"/>
    <p:sldId id="320" r:id="rId17"/>
    <p:sldId id="321" r:id="rId18"/>
    <p:sldId id="317" r:id="rId19"/>
    <p:sldId id="322" r:id="rId20"/>
    <p:sldId id="323" r:id="rId21"/>
    <p:sldId id="324" r:id="rId22"/>
    <p:sldId id="325" r:id="rId23"/>
    <p:sldId id="377" r:id="rId24"/>
    <p:sldId id="327" r:id="rId25"/>
    <p:sldId id="328" r:id="rId26"/>
    <p:sldId id="329" r:id="rId27"/>
    <p:sldId id="330" r:id="rId28"/>
    <p:sldId id="370" r:id="rId29"/>
    <p:sldId id="371" r:id="rId30"/>
    <p:sldId id="334" r:id="rId31"/>
    <p:sldId id="332" r:id="rId32"/>
    <p:sldId id="333" r:id="rId33"/>
    <p:sldId id="372" r:id="rId34"/>
    <p:sldId id="374" r:id="rId35"/>
    <p:sldId id="373" r:id="rId36"/>
    <p:sldId id="376" r:id="rId37"/>
    <p:sldId id="340" r:id="rId38"/>
    <p:sldId id="338" r:id="rId39"/>
    <p:sldId id="339" r:id="rId40"/>
    <p:sldId id="342" r:id="rId41"/>
    <p:sldId id="345" r:id="rId42"/>
    <p:sldId id="343" r:id="rId43"/>
    <p:sldId id="344" r:id="rId44"/>
    <p:sldId id="346" r:id="rId45"/>
    <p:sldId id="350" r:id="rId46"/>
    <p:sldId id="349" r:id="rId47"/>
    <p:sldId id="347" r:id="rId48"/>
    <p:sldId id="348" r:id="rId49"/>
    <p:sldId id="351" r:id="rId50"/>
    <p:sldId id="352" r:id="rId51"/>
    <p:sldId id="378" r:id="rId52"/>
    <p:sldId id="353" r:id="rId53"/>
    <p:sldId id="354" r:id="rId54"/>
    <p:sldId id="355" r:id="rId55"/>
    <p:sldId id="356" r:id="rId56"/>
    <p:sldId id="366" r:id="rId57"/>
    <p:sldId id="367" r:id="rId58"/>
    <p:sldId id="368" r:id="rId59"/>
    <p:sldId id="358" r:id="rId60"/>
    <p:sldId id="359" r:id="rId61"/>
    <p:sldId id="360" r:id="rId62"/>
    <p:sldId id="361" r:id="rId63"/>
    <p:sldId id="362" r:id="rId64"/>
    <p:sldId id="363" r:id="rId65"/>
    <p:sldId id="364" r:id="rId66"/>
    <p:sldId id="365"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D"/>
    <a:srgbClr val="CCD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83" autoAdjust="0"/>
  </p:normalViewPr>
  <p:slideViewPr>
    <p:cSldViewPr>
      <p:cViewPr varScale="1">
        <p:scale>
          <a:sx n="62" d="100"/>
          <a:sy n="62" d="100"/>
        </p:scale>
        <p:origin x="12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702CBAA-375D-4AE5-841C-8869AFCC4023}" type="datetimeFigureOut">
              <a:rPr lang="en-US" smtClean="0"/>
              <a:t>10/29/2020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3E9A4C-4F6B-4C32-AE1D-3ADE3BA89B4A}" type="slidenum">
              <a:rPr lang="en-US" smtClean="0"/>
              <a:t>‹#›</a:t>
            </a:fld>
            <a:endParaRPr lang="en-US"/>
          </a:p>
        </p:txBody>
      </p:sp>
    </p:spTree>
    <p:extLst>
      <p:ext uri="{BB962C8B-B14F-4D97-AF65-F5344CB8AC3E}">
        <p14:creationId xmlns:p14="http://schemas.microsoft.com/office/powerpoint/2010/main" val="406129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FC5F6F-E6AA-4652-A591-6C9A428952E7}" type="datetimeFigureOut">
              <a:rPr lang="en-US" smtClean="0"/>
              <a:t>10/29/2020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E96954-6E00-4690-B214-29C0BC839438}" type="slidenum">
              <a:rPr lang="en-US" smtClean="0"/>
              <a:t>‹#›</a:t>
            </a:fld>
            <a:endParaRPr lang="en-US"/>
          </a:p>
        </p:txBody>
      </p:sp>
    </p:spTree>
    <p:extLst>
      <p:ext uri="{BB962C8B-B14F-4D97-AF65-F5344CB8AC3E}">
        <p14:creationId xmlns:p14="http://schemas.microsoft.com/office/powerpoint/2010/main" val="146604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grants.nih.gov/grants/guide/notice-files/NOT-OD-16-034.htm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2</a:t>
            </a:fld>
            <a:endParaRPr lang="en-US"/>
          </a:p>
        </p:txBody>
      </p:sp>
    </p:spTree>
    <p:extLst>
      <p:ext uri="{BB962C8B-B14F-4D97-AF65-F5344CB8AC3E}">
        <p14:creationId xmlns:p14="http://schemas.microsoft.com/office/powerpoint/2010/main" val="139697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2489">
              <a:defRPr/>
            </a:pPr>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11</a:t>
            </a:fld>
            <a:endParaRPr lang="en-US"/>
          </a:p>
        </p:txBody>
      </p:sp>
    </p:spTree>
    <p:extLst>
      <p:ext uri="{BB962C8B-B14F-4D97-AF65-F5344CB8AC3E}">
        <p14:creationId xmlns:p14="http://schemas.microsoft.com/office/powerpoint/2010/main" val="336310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12</a:t>
            </a:fld>
            <a:endParaRPr lang="en-US"/>
          </a:p>
        </p:txBody>
      </p:sp>
    </p:spTree>
    <p:extLst>
      <p:ext uri="{BB962C8B-B14F-4D97-AF65-F5344CB8AC3E}">
        <p14:creationId xmlns:p14="http://schemas.microsoft.com/office/powerpoint/2010/main" val="48709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497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http://www.nature.com/news/policy-nih-to-balance-sex-in-cell-and-animal-studies-1.15195</a:t>
            </a:r>
          </a:p>
        </p:txBody>
      </p:sp>
      <p:sp>
        <p:nvSpPr>
          <p:cNvPr id="4" name="Slide Number Placeholder 3"/>
          <p:cNvSpPr>
            <a:spLocks noGrp="1"/>
          </p:cNvSpPr>
          <p:nvPr>
            <p:ph type="sldNum" sz="quarter" idx="10"/>
          </p:nvPr>
        </p:nvSpPr>
        <p:spPr/>
        <p:txBody>
          <a:bodyPr/>
          <a:lstStyle/>
          <a:p>
            <a:fld id="{17CB6928-2BC0-4257-AD1A-A0768D49305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9599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2489">
              <a:defRPr/>
            </a:pPr>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15</a:t>
            </a:fld>
            <a:endParaRPr lang="en-US"/>
          </a:p>
        </p:txBody>
      </p:sp>
    </p:spTree>
    <p:extLst>
      <p:ext uri="{BB962C8B-B14F-4D97-AF65-F5344CB8AC3E}">
        <p14:creationId xmlns:p14="http://schemas.microsoft.com/office/powerpoint/2010/main" val="96347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http://science.sciencemag.org/content/sci/346/6216/1452.full.pdf</a:t>
            </a:r>
          </a:p>
        </p:txBody>
      </p:sp>
      <p:sp>
        <p:nvSpPr>
          <p:cNvPr id="4" name="Slide Number Placeholder 3"/>
          <p:cNvSpPr>
            <a:spLocks noGrp="1"/>
          </p:cNvSpPr>
          <p:nvPr>
            <p:ph type="sldNum" sz="quarter" idx="10"/>
          </p:nvPr>
        </p:nvSpPr>
        <p:spPr/>
        <p:txBody>
          <a:bodyPr/>
          <a:lstStyle/>
          <a:p>
            <a:fld id="{7E5388A7-C295-4927-9178-10671C583E2C}" type="slidenum">
              <a:rPr lang="en-US" smtClean="0"/>
              <a:t>16</a:t>
            </a:fld>
            <a:endParaRPr lang="en-US" dirty="0"/>
          </a:p>
        </p:txBody>
      </p:sp>
    </p:spTree>
    <p:extLst>
      <p:ext uri="{BB962C8B-B14F-4D97-AF65-F5344CB8AC3E}">
        <p14:creationId xmlns:p14="http://schemas.microsoft.com/office/powerpoint/2010/main" val="1263718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2489">
              <a:defRPr/>
            </a:pPr>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17</a:t>
            </a:fld>
            <a:endParaRPr lang="en-US"/>
          </a:p>
        </p:txBody>
      </p:sp>
    </p:spTree>
    <p:extLst>
      <p:ext uri="{BB962C8B-B14F-4D97-AF65-F5344CB8AC3E}">
        <p14:creationId xmlns:p14="http://schemas.microsoft.com/office/powerpoint/2010/main" val="167524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53329">
              <a:defRPr/>
            </a:pPr>
            <a:r>
              <a:rPr lang="en-US" dirty="0"/>
              <a:t>http://www.nih.gov/about/reporting-preclinical-research.htm</a:t>
            </a:r>
          </a:p>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18</a:t>
            </a:fld>
            <a:endParaRPr lang="en-US" dirty="0"/>
          </a:p>
        </p:txBody>
      </p:sp>
    </p:spTree>
    <p:extLst>
      <p:ext uri="{BB962C8B-B14F-4D97-AF65-F5344CB8AC3E}">
        <p14:creationId xmlns:p14="http://schemas.microsoft.com/office/powerpoint/2010/main" val="417170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855AA-DC8B-4D62-AB3B-EE394D90694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14564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314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3</a:t>
            </a:fld>
            <a:endParaRPr lang="en-US"/>
          </a:p>
        </p:txBody>
      </p:sp>
    </p:spTree>
    <p:extLst>
      <p:ext uri="{BB962C8B-B14F-4D97-AF65-F5344CB8AC3E}">
        <p14:creationId xmlns:p14="http://schemas.microsoft.com/office/powerpoint/2010/main" val="1079381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22</a:t>
            </a:fld>
            <a:endParaRPr lang="en-US"/>
          </a:p>
        </p:txBody>
      </p:sp>
    </p:spTree>
    <p:extLst>
      <p:ext uri="{BB962C8B-B14F-4D97-AF65-F5344CB8AC3E}">
        <p14:creationId xmlns:p14="http://schemas.microsoft.com/office/powerpoint/2010/main" val="389549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855AA-DC8B-4D62-AB3B-EE394D90694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09347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24</a:t>
            </a:fld>
            <a:endParaRPr lang="en-US" dirty="0"/>
          </a:p>
        </p:txBody>
      </p:sp>
    </p:spTree>
    <p:extLst>
      <p:ext uri="{BB962C8B-B14F-4D97-AF65-F5344CB8AC3E}">
        <p14:creationId xmlns:p14="http://schemas.microsoft.com/office/powerpoint/2010/main" val="2652068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policy to enhance reproducibility through rigor and transparency focuses on 4 areas:</a:t>
            </a:r>
          </a:p>
          <a:p>
            <a:r>
              <a:rPr lang="en-US" dirty="0"/>
              <a:t>1. Scientific Premise refers to the research used to form the basis for the proposed studies. Applicants must assess the rigor of the prior studies used to support the application, identifying any strengths or weaknesses.</a:t>
            </a:r>
          </a:p>
          <a:p>
            <a:r>
              <a:rPr lang="en-US" dirty="0"/>
              <a:t>2. Scientific Rigor is the strict application of the scientific method to ensure robust and unbiased experimental design, methodology, analysis, interpretation, and reporting of results. This includes full transparency in reporting experimental details so that others may reproduce and build on the findings. Applicants must provide crucial details of the experimental design, including sample size estimation, methods to reduce bias, controls, plans for statistical analyses, etc.</a:t>
            </a:r>
          </a:p>
          <a:p>
            <a:r>
              <a:rPr lang="en-US" dirty="0"/>
              <a:t>3. Consideration of biological variables, including age, weight and sex can affect experimental results.  NIH expects that sex as a biologic variable will be accounted for in design, analysis, and reporting of research in vertebrate animals and humans. Investigators should begin to collect the data, disaggregate the data by sex and report it.</a:t>
            </a:r>
          </a:p>
          <a:p>
            <a:r>
              <a:rPr lang="en-US" dirty="0"/>
              <a:t>4. Authentication of key biological and/or chemical variables. Quality of resources is critical to the ability to reproduce results.</a:t>
            </a:r>
          </a:p>
          <a:p>
            <a:endParaRPr lang="en-US" dirty="0"/>
          </a:p>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25</a:t>
            </a:fld>
            <a:endParaRPr lang="en-US"/>
          </a:p>
        </p:txBody>
      </p:sp>
    </p:spTree>
    <p:extLst>
      <p:ext uri="{BB962C8B-B14F-4D97-AF65-F5344CB8AC3E}">
        <p14:creationId xmlns:p14="http://schemas.microsoft.com/office/powerpoint/2010/main" val="2434044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All research builds upon prior research</a:t>
            </a:r>
            <a:r>
              <a:rPr lang="en-US" dirty="0"/>
              <a:t>.</a:t>
            </a:r>
          </a:p>
          <a:p>
            <a:pPr defTabSz="931774">
              <a:defRPr/>
            </a:pPr>
            <a:r>
              <a:rPr lang="en-US" b="1" dirty="0">
                <a:latin typeface="Calibri" panose="020F0502020204030204" pitchFamily="34" charset="0"/>
              </a:rPr>
              <a:t>In assessing prior studies, applicants may consider:</a:t>
            </a:r>
          </a:p>
          <a:p>
            <a:pPr marL="232943" indent="-232943">
              <a:buFont typeface="+mj-lt"/>
              <a:buAutoNum type="arabicPeriod"/>
            </a:pPr>
            <a:r>
              <a:rPr lang="en-US" dirty="0"/>
              <a:t>Were experiments performed blinded?</a:t>
            </a:r>
          </a:p>
          <a:p>
            <a:pPr marL="232943" indent="-232943">
              <a:buFont typeface="+mj-lt"/>
              <a:buAutoNum type="arabicPeriod"/>
            </a:pPr>
            <a:r>
              <a:rPr lang="en-US" dirty="0"/>
              <a:t>Were experiments repeated?</a:t>
            </a:r>
          </a:p>
          <a:p>
            <a:pPr marL="232943" indent="-232943">
              <a:buFont typeface="+mj-lt"/>
              <a:buAutoNum type="arabicPeriod"/>
            </a:pPr>
            <a:r>
              <a:rPr lang="en-US" dirty="0"/>
              <a:t>Were positive and negative controls adequate?</a:t>
            </a:r>
          </a:p>
          <a:p>
            <a:pPr marL="232943" indent="-232943">
              <a:buFont typeface="+mj-lt"/>
              <a:buAutoNum type="arabicPeriod"/>
            </a:pPr>
            <a:r>
              <a:rPr lang="en-US" dirty="0"/>
              <a:t>Were statistical tests appropriate?</a:t>
            </a:r>
          </a:p>
          <a:p>
            <a:pPr marL="232943" indent="-232943">
              <a:buFont typeface="+mj-lt"/>
              <a:buAutoNum type="arabicPeriod"/>
            </a:pPr>
            <a:r>
              <a:rPr lang="en-US" dirty="0"/>
              <a:t>Were relevant biological variables considered? </a:t>
            </a:r>
          </a:p>
          <a:p>
            <a:pPr marL="232943" indent="-232943">
              <a:buFont typeface="+mj-lt"/>
              <a:buAutoNum type="arabicPeriod"/>
            </a:pPr>
            <a:r>
              <a:rPr lang="en-US" dirty="0"/>
              <a:t>Were key resources authenticated?</a:t>
            </a:r>
          </a:p>
          <a:p>
            <a:pPr defTabSz="931774">
              <a:defRPr/>
            </a:pPr>
            <a:endParaRPr lang="en-US"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27</a:t>
            </a:fld>
            <a:endParaRPr lang="en-US" dirty="0"/>
          </a:p>
        </p:txBody>
      </p:sp>
    </p:spTree>
    <p:extLst>
      <p:ext uri="{BB962C8B-B14F-4D97-AF65-F5344CB8AC3E}">
        <p14:creationId xmlns:p14="http://schemas.microsoft.com/office/powerpoint/2010/main" val="478064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2982380-BDA6-4C90-AF88-AAE5CFA99A17}" type="slidenum">
              <a:rPr lang="en-US" smtClean="0"/>
              <a:t>28</a:t>
            </a:fld>
            <a:endParaRPr lang="en-US"/>
          </a:p>
        </p:txBody>
      </p:sp>
    </p:spTree>
    <p:extLst>
      <p:ext uri="{BB962C8B-B14F-4D97-AF65-F5344CB8AC3E}">
        <p14:creationId xmlns:p14="http://schemas.microsoft.com/office/powerpoint/2010/main" val="3524937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2982380-BDA6-4C90-AF88-AAE5CFA99A17}" type="slidenum">
              <a:rPr lang="en-US" smtClean="0"/>
              <a:t>30</a:t>
            </a:fld>
            <a:endParaRPr lang="en-US"/>
          </a:p>
        </p:txBody>
      </p:sp>
    </p:spTree>
    <p:extLst>
      <p:ext uri="{BB962C8B-B14F-4D97-AF65-F5344CB8AC3E}">
        <p14:creationId xmlns:p14="http://schemas.microsoft.com/office/powerpoint/2010/main" val="4080499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0" dirty="0"/>
          </a:p>
        </p:txBody>
      </p:sp>
      <p:sp>
        <p:nvSpPr>
          <p:cNvPr id="4" name="Slide Number Placeholder 3"/>
          <p:cNvSpPr>
            <a:spLocks noGrp="1"/>
          </p:cNvSpPr>
          <p:nvPr>
            <p:ph type="sldNum" sz="quarter" idx="10"/>
          </p:nvPr>
        </p:nvSpPr>
        <p:spPr/>
        <p:txBody>
          <a:bodyPr/>
          <a:lstStyle/>
          <a:p>
            <a:fld id="{3D2855AA-DC8B-4D62-AB3B-EE394D90694C}" type="slidenum">
              <a:rPr lang="en-US" smtClean="0"/>
              <a:t>31</a:t>
            </a:fld>
            <a:endParaRPr lang="en-US" dirty="0"/>
          </a:p>
        </p:txBody>
      </p:sp>
    </p:spTree>
    <p:extLst>
      <p:ext uri="{BB962C8B-B14F-4D97-AF65-F5344CB8AC3E}">
        <p14:creationId xmlns:p14="http://schemas.microsoft.com/office/powerpoint/2010/main" val="4002754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This includes full transparency in reporting experimental details so that others may reproduce and extend the findings.</a:t>
            </a:r>
          </a:p>
        </p:txBody>
      </p:sp>
    </p:spTree>
    <p:extLst>
      <p:ext uri="{BB962C8B-B14F-4D97-AF65-F5344CB8AC3E}">
        <p14:creationId xmlns:p14="http://schemas.microsoft.com/office/powerpoint/2010/main" val="1155433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0" dirty="0"/>
          </a:p>
        </p:txBody>
      </p:sp>
      <p:sp>
        <p:nvSpPr>
          <p:cNvPr id="4" name="Slide Number Placeholder 3"/>
          <p:cNvSpPr>
            <a:spLocks noGrp="1"/>
          </p:cNvSpPr>
          <p:nvPr>
            <p:ph type="sldNum" sz="quarter" idx="10"/>
          </p:nvPr>
        </p:nvSpPr>
        <p:spPr/>
        <p:txBody>
          <a:bodyPr/>
          <a:lstStyle/>
          <a:p>
            <a:fld id="{3D2855AA-DC8B-4D62-AB3B-EE394D90694C}" type="slidenum">
              <a:rPr lang="en-US" smtClean="0"/>
              <a:t>35</a:t>
            </a:fld>
            <a:endParaRPr lang="en-US" dirty="0"/>
          </a:p>
        </p:txBody>
      </p:sp>
    </p:spTree>
    <p:extLst>
      <p:ext uri="{BB962C8B-B14F-4D97-AF65-F5344CB8AC3E}">
        <p14:creationId xmlns:p14="http://schemas.microsoft.com/office/powerpoint/2010/main" val="278086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Nature's survey of 1,576 researchers who took a brief online questionnaire on reproducibility in research.</a:t>
            </a:r>
          </a:p>
          <a:p>
            <a:r>
              <a:rPr lang="en-US" dirty="0"/>
              <a:t>90% of respondents thought</a:t>
            </a:r>
            <a:r>
              <a:rPr lang="en-US" baseline="0" dirty="0"/>
              <a:t> there was a reproducibility crisis.</a:t>
            </a:r>
          </a:p>
          <a:p>
            <a:r>
              <a:rPr lang="en-US" baseline="0" dirty="0"/>
              <a:t>Over half thought it was a significant crisis.</a:t>
            </a:r>
            <a:endParaRPr lang="en-US" dirty="0"/>
          </a:p>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4</a:t>
            </a:fld>
            <a:endParaRPr lang="en-US"/>
          </a:p>
        </p:txBody>
      </p:sp>
    </p:spTree>
    <p:extLst>
      <p:ext uri="{BB962C8B-B14F-4D97-AF65-F5344CB8AC3E}">
        <p14:creationId xmlns:p14="http://schemas.microsoft.com/office/powerpoint/2010/main" val="310278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0" dirty="0"/>
          </a:p>
        </p:txBody>
      </p:sp>
      <p:sp>
        <p:nvSpPr>
          <p:cNvPr id="4" name="Slide Number Placeholder 3"/>
          <p:cNvSpPr>
            <a:spLocks noGrp="1"/>
          </p:cNvSpPr>
          <p:nvPr>
            <p:ph type="sldNum" sz="quarter" idx="10"/>
          </p:nvPr>
        </p:nvSpPr>
        <p:spPr/>
        <p:txBody>
          <a:bodyPr/>
          <a:lstStyle/>
          <a:p>
            <a:fld id="{3D2855AA-DC8B-4D62-AB3B-EE394D90694C}" type="slidenum">
              <a:rPr lang="en-US" smtClean="0"/>
              <a:t>36</a:t>
            </a:fld>
            <a:endParaRPr lang="en-US" dirty="0"/>
          </a:p>
        </p:txBody>
      </p:sp>
    </p:spTree>
    <p:extLst>
      <p:ext uri="{BB962C8B-B14F-4D97-AF65-F5344CB8AC3E}">
        <p14:creationId xmlns:p14="http://schemas.microsoft.com/office/powerpoint/2010/main" val="2251468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37</a:t>
            </a:fld>
            <a:endParaRPr lang="en-US" dirty="0"/>
          </a:p>
        </p:txBody>
      </p:sp>
    </p:spTree>
    <p:extLst>
      <p:ext uri="{BB962C8B-B14F-4D97-AF65-F5344CB8AC3E}">
        <p14:creationId xmlns:p14="http://schemas.microsoft.com/office/powerpoint/2010/main" val="199726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3399"/>
                </a:solidFill>
              </a:rPr>
              <a:t>Biological variables, such as sex, age, weight, and underlying health conditions, are often critical factors affecting health or disease. </a:t>
            </a:r>
          </a:p>
          <a:p>
            <a:endParaRPr lang="en-US" dirty="0"/>
          </a:p>
          <a:p>
            <a:pPr defTabSz="931774">
              <a:defRPr/>
            </a:pPr>
            <a:r>
              <a:rPr lang="en-US" dirty="0">
                <a:solidFill>
                  <a:srgbClr val="003399"/>
                </a:solidFill>
              </a:rPr>
              <a:t>NIH expects that sex as a biological variable will be factored into research designs, analyses, and reporting in vertebrate animal and human studies.  </a:t>
            </a:r>
          </a:p>
          <a:p>
            <a:endParaRPr lang="en-US" dirty="0"/>
          </a:p>
          <a:p>
            <a:pPr defTabSz="931774">
              <a:defRPr/>
            </a:pPr>
            <a:r>
              <a:rPr lang="en-US" dirty="0">
                <a:solidFill>
                  <a:srgbClr val="003399"/>
                </a:solidFill>
              </a:rPr>
              <a:t>Strong justification from the scientific literature, preliminary data or other relevant considerations must be provided for applications proposing to study only one sex.  </a:t>
            </a:r>
          </a:p>
          <a:p>
            <a:endParaRPr lang="en-US" dirty="0"/>
          </a:p>
        </p:txBody>
      </p:sp>
    </p:spTree>
    <p:extLst>
      <p:ext uri="{BB962C8B-B14F-4D97-AF65-F5344CB8AC3E}">
        <p14:creationId xmlns:p14="http://schemas.microsoft.com/office/powerpoint/2010/main" val="2600064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855AA-DC8B-4D62-AB3B-EE394D90694C}" type="slidenum">
              <a:rPr lang="en-US" smtClean="0"/>
              <a:t>39</a:t>
            </a:fld>
            <a:endParaRPr lang="en-US" dirty="0"/>
          </a:p>
        </p:txBody>
      </p:sp>
    </p:spTree>
    <p:extLst>
      <p:ext uri="{BB962C8B-B14F-4D97-AF65-F5344CB8AC3E}">
        <p14:creationId xmlns:p14="http://schemas.microsoft.com/office/powerpoint/2010/main" val="492984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855AA-DC8B-4D62-AB3B-EE394D90694C}" type="slidenum">
              <a:rPr lang="en-US" smtClean="0"/>
              <a:t>40</a:t>
            </a:fld>
            <a:endParaRPr lang="en-US" dirty="0"/>
          </a:p>
        </p:txBody>
      </p:sp>
    </p:spTree>
    <p:extLst>
      <p:ext uri="{BB962C8B-B14F-4D97-AF65-F5344CB8AC3E}">
        <p14:creationId xmlns:p14="http://schemas.microsoft.com/office/powerpoint/2010/main" val="1767036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t>41</a:t>
            </a:fld>
            <a:endParaRPr lang="en-US" dirty="0"/>
          </a:p>
        </p:txBody>
      </p:sp>
    </p:spTree>
    <p:extLst>
      <p:ext uri="{BB962C8B-B14F-4D97-AF65-F5344CB8AC3E}">
        <p14:creationId xmlns:p14="http://schemas.microsoft.com/office/powerpoint/2010/main" val="2009147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Each investigator will have to determine which resources used in their research fit these criteria and are therefore key to the proposed research.</a:t>
            </a:r>
          </a:p>
          <a:p>
            <a:endParaRPr lang="en-US" dirty="0"/>
          </a:p>
        </p:txBody>
      </p:sp>
    </p:spTree>
    <p:extLst>
      <p:ext uri="{BB962C8B-B14F-4D97-AF65-F5344CB8AC3E}">
        <p14:creationId xmlns:p14="http://schemas.microsoft.com/office/powerpoint/2010/main" val="1756573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Plans for Authentication of Key Biological and/or Chemical Resources should be described in</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attachment. </a:t>
            </a:r>
          </a:p>
        </p:txBody>
      </p:sp>
      <p:sp>
        <p:nvSpPr>
          <p:cNvPr id="4" name="Slide Number Placeholder 3"/>
          <p:cNvSpPr>
            <a:spLocks noGrp="1"/>
          </p:cNvSpPr>
          <p:nvPr>
            <p:ph type="sldNum" sz="quarter" idx="10"/>
          </p:nvPr>
        </p:nvSpPr>
        <p:spPr/>
        <p:txBody>
          <a:bodyPr/>
          <a:lstStyle/>
          <a:p>
            <a:fld id="{92982380-BDA6-4C90-AF88-AAE5CFA99A17}" type="slidenum">
              <a:rPr lang="en-US" smtClean="0"/>
              <a:t>43</a:t>
            </a:fld>
            <a:endParaRPr lang="en-US"/>
          </a:p>
        </p:txBody>
      </p:sp>
    </p:spTree>
    <p:extLst>
      <p:ext uri="{BB962C8B-B14F-4D97-AF65-F5344CB8AC3E}">
        <p14:creationId xmlns:p14="http://schemas.microsoft.com/office/powerpoint/2010/main" val="2586688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1" baseline="0" dirty="0"/>
          </a:p>
        </p:txBody>
      </p:sp>
      <p:sp>
        <p:nvSpPr>
          <p:cNvPr id="4" name="Slide Number Placeholder 3"/>
          <p:cNvSpPr>
            <a:spLocks noGrp="1"/>
          </p:cNvSpPr>
          <p:nvPr>
            <p:ph type="sldNum" sz="quarter" idx="10"/>
          </p:nvPr>
        </p:nvSpPr>
        <p:spPr/>
        <p:txBody>
          <a:bodyPr/>
          <a:lstStyle/>
          <a:p>
            <a:fld id="{3D2855AA-DC8B-4D62-AB3B-EE394D90694C}" type="slidenum">
              <a:rPr lang="en-US" smtClean="0"/>
              <a:t>44</a:t>
            </a:fld>
            <a:endParaRPr lang="en-US" dirty="0"/>
          </a:p>
        </p:txBody>
      </p:sp>
    </p:spTree>
    <p:extLst>
      <p:ext uri="{BB962C8B-B14F-4D97-AF65-F5344CB8AC3E}">
        <p14:creationId xmlns:p14="http://schemas.microsoft.com/office/powerpoint/2010/main" val="2549730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717" indent="-176717" defTabSz="942489">
              <a:buFont typeface="Arial" panose="020B0604020202020204" pitchFamily="34" charset="0"/>
              <a:buChar char="•"/>
              <a:defRPr/>
            </a:pPr>
            <a:r>
              <a:rPr lang="en-US" sz="1100" dirty="0"/>
              <a:t>Key resources refer to </a:t>
            </a:r>
            <a:r>
              <a:rPr lang="en-US" sz="1100" i="1" dirty="0"/>
              <a:t>established resources </a:t>
            </a:r>
            <a:r>
              <a:rPr lang="en-US" sz="1100" dirty="0"/>
              <a:t>that will be used in the proposed research</a:t>
            </a:r>
          </a:p>
          <a:p>
            <a:pPr marL="176717" indent="-176717" defTabSz="942489">
              <a:buFont typeface="Arial" panose="020B0604020202020204" pitchFamily="34" charset="0"/>
              <a:buChar char="•"/>
              <a:defRPr/>
            </a:pPr>
            <a:r>
              <a:rPr lang="en-US" sz="1100" dirty="0"/>
              <a:t>If key resources have been purchased or obtained from an outside source that provided data on prior authentication, the investigator is still expected to provide their own authentication plans for these key resources. </a:t>
            </a:r>
          </a:p>
          <a:p>
            <a:pPr marL="176717" indent="-176717" defTabSz="942489">
              <a:buFont typeface="Arial" panose="020B0604020202020204" pitchFamily="34" charset="0"/>
              <a:buChar char="•"/>
              <a:defRPr/>
            </a:pPr>
            <a:r>
              <a:rPr lang="en-US" sz="1100" b="1" dirty="0"/>
              <a:t>Do not include</a:t>
            </a:r>
            <a:r>
              <a:rPr lang="en-US" sz="1100" dirty="0"/>
              <a:t> authentication data in the Authentication of Key Biological and/or Chemical Resources attachment. Include only a description of the methods proposed to authenticate key resources.</a:t>
            </a:r>
          </a:p>
          <a:p>
            <a:pPr marL="176717" indent="-176717">
              <a:buFont typeface="Arial" panose="020B0604020202020204" pitchFamily="34" charset="0"/>
              <a:buChar char="•"/>
            </a:pPr>
            <a:r>
              <a:rPr lang="en-US" sz="1100" b="1" dirty="0"/>
              <a:t>Do not include </a:t>
            </a:r>
            <a:r>
              <a:rPr lang="en-US" sz="1100" dirty="0"/>
              <a:t>plans for authentication of data sets, databases, machinery, or electronics in the Authentication of Key Biological and/or Chemical Resources attachment.  </a:t>
            </a:r>
          </a:p>
          <a:p>
            <a:pPr marL="176717" indent="-176717">
              <a:buFont typeface="Arial" panose="020B0604020202020204" pitchFamily="34" charset="0"/>
              <a:buChar char="•"/>
            </a:pPr>
            <a:r>
              <a:rPr lang="en-US" sz="1100" b="1" dirty="0"/>
              <a:t>Do not include</a:t>
            </a:r>
            <a:r>
              <a:rPr lang="en-US" sz="1100" dirty="0"/>
              <a:t> plans for development and authentication of new key biological and/or chemical resources (such as a human cancer cell line).  Applications proposing to generate a new key biological and/or chemical resource must describe development and authentication of the resource in the Approach section.</a:t>
            </a:r>
          </a:p>
          <a:p>
            <a:pPr marL="176717" indent="-176717">
              <a:buFont typeface="Arial" panose="020B0604020202020204" pitchFamily="34" charset="0"/>
              <a:buChar char="•"/>
            </a:pPr>
            <a:r>
              <a:rPr lang="en-US" sz="1100" b="1" dirty="0"/>
              <a:t>Do not include</a:t>
            </a:r>
            <a:r>
              <a:rPr lang="en-US" sz="1100" dirty="0"/>
              <a:t> plans for authentication of standard laboratory reagents that are not expected to vary.  Examples are buffers and other common biologicals or chemicals.</a:t>
            </a:r>
          </a:p>
          <a:p>
            <a:pPr marL="176717" indent="-176717" defTabSz="942489">
              <a:buFont typeface="Arial" panose="020B0604020202020204" pitchFamily="34" charset="0"/>
              <a:buChar char="•"/>
              <a:defRPr/>
            </a:pPr>
            <a:r>
              <a:rPr lang="en-US" sz="1100" dirty="0"/>
              <a:t>We are encouraging scientific societies and the research community to develop standard approaches.</a:t>
            </a:r>
          </a:p>
          <a:p>
            <a:pPr marL="176717" indent="-176717">
              <a:buFont typeface="Arial" panose="020B0604020202020204" pitchFamily="34" charset="0"/>
              <a:buChar char="•"/>
            </a:pPr>
            <a:r>
              <a:rPr lang="en-US" sz="1100" dirty="0"/>
              <a:t>The Authentication plan is not scored, so if the application is meritorious, the applicant may work with the program officer to address any deficiencies prior to award.</a:t>
            </a:r>
          </a:p>
          <a:p>
            <a:endParaRPr lang="en-US" dirty="0"/>
          </a:p>
        </p:txBody>
      </p:sp>
      <p:sp>
        <p:nvSpPr>
          <p:cNvPr id="4" name="Slide Number Placeholder 3"/>
          <p:cNvSpPr>
            <a:spLocks noGrp="1"/>
          </p:cNvSpPr>
          <p:nvPr>
            <p:ph type="sldNum" sz="quarter" idx="10"/>
          </p:nvPr>
        </p:nvSpPr>
        <p:spPr/>
        <p:txBody>
          <a:bodyPr/>
          <a:lstStyle/>
          <a:p>
            <a:fld id="{7E5388A7-C295-4927-9178-10671C583E2C}"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22554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increasing concern that most</a:t>
            </a:r>
            <a:r>
              <a:rPr lang="en-US" baseline="0" dirty="0"/>
              <a:t> </a:t>
            </a:r>
            <a:r>
              <a:rPr lang="en-US" dirty="0"/>
              <a:t>current published research findings are</a:t>
            </a:r>
            <a:r>
              <a:rPr lang="en-US" baseline="0" dirty="0"/>
              <a:t> </a:t>
            </a:r>
            <a:r>
              <a:rPr lang="en-US" dirty="0"/>
              <a:t>false. The probability that a research claim</a:t>
            </a:r>
            <a:r>
              <a:rPr lang="en-US" baseline="0" dirty="0"/>
              <a:t> </a:t>
            </a:r>
            <a:r>
              <a:rPr lang="en-US" dirty="0"/>
              <a:t>is true may depend on</a:t>
            </a:r>
            <a:r>
              <a:rPr lang="en-US" baseline="0" dirty="0"/>
              <a:t> </a:t>
            </a:r>
            <a:r>
              <a:rPr lang="en-US" dirty="0"/>
              <a:t>study power and</a:t>
            </a:r>
            <a:r>
              <a:rPr lang="en-US" baseline="0" dirty="0"/>
              <a:t> </a:t>
            </a:r>
            <a:r>
              <a:rPr lang="en-US" dirty="0"/>
              <a:t>bias, the number of other studies on the</a:t>
            </a:r>
            <a:r>
              <a:rPr lang="en-US" baseline="0" dirty="0"/>
              <a:t> </a:t>
            </a:r>
            <a:r>
              <a:rPr lang="en-US" dirty="0"/>
              <a:t>same question, and, importantly, the ratio</a:t>
            </a:r>
            <a:r>
              <a:rPr lang="en-US" baseline="0" dirty="0"/>
              <a:t> </a:t>
            </a:r>
            <a:r>
              <a:rPr lang="en-US" dirty="0"/>
              <a:t>of true to no relationships among the</a:t>
            </a:r>
          </a:p>
          <a:p>
            <a:r>
              <a:rPr lang="en-US" dirty="0"/>
              <a:t>relationships probed in each scientific</a:t>
            </a:r>
            <a:r>
              <a:rPr lang="en-US" baseline="0" dirty="0"/>
              <a:t> </a:t>
            </a:r>
            <a:r>
              <a:rPr lang="en-US" dirty="0"/>
              <a:t>field. In this framework, a research finding</a:t>
            </a:r>
            <a:r>
              <a:rPr lang="en-US" baseline="0" dirty="0"/>
              <a:t> </a:t>
            </a:r>
            <a:r>
              <a:rPr lang="en-US" dirty="0"/>
              <a:t>is less likely to be true when the studies conducted in a field are smaller; when</a:t>
            </a:r>
            <a:r>
              <a:rPr lang="en-US" baseline="0" dirty="0"/>
              <a:t> </a:t>
            </a:r>
            <a:r>
              <a:rPr lang="en-US" dirty="0"/>
              <a:t>effect sizes are smaller; when there is a</a:t>
            </a:r>
            <a:r>
              <a:rPr lang="en-US" baseline="0" dirty="0"/>
              <a:t> </a:t>
            </a:r>
            <a:r>
              <a:rPr lang="en-US" dirty="0"/>
              <a:t>greater number and lesser preselection</a:t>
            </a:r>
            <a:r>
              <a:rPr lang="en-US" baseline="0" dirty="0"/>
              <a:t> </a:t>
            </a:r>
            <a:r>
              <a:rPr lang="en-US" dirty="0"/>
              <a:t>of tested relationships; where there is</a:t>
            </a:r>
            <a:r>
              <a:rPr lang="en-US" baseline="0" dirty="0"/>
              <a:t> </a:t>
            </a:r>
            <a:r>
              <a:rPr lang="en-US" dirty="0"/>
              <a:t>greater flexibility in designs, definitions,</a:t>
            </a:r>
            <a:r>
              <a:rPr lang="en-US" baseline="0" dirty="0"/>
              <a:t> </a:t>
            </a:r>
            <a:r>
              <a:rPr lang="en-US" dirty="0"/>
              <a:t>outcomes, and analytical modes; when</a:t>
            </a:r>
            <a:r>
              <a:rPr lang="en-US" baseline="0" dirty="0"/>
              <a:t> </a:t>
            </a:r>
            <a:r>
              <a:rPr lang="en-US" dirty="0"/>
              <a:t>there is greater financial and other</a:t>
            </a:r>
            <a:r>
              <a:rPr lang="en-US" baseline="0" dirty="0"/>
              <a:t> </a:t>
            </a:r>
            <a:r>
              <a:rPr lang="en-US" dirty="0"/>
              <a:t>interest and prejudice; and when more</a:t>
            </a:r>
          </a:p>
          <a:p>
            <a:r>
              <a:rPr lang="en-US" dirty="0"/>
              <a:t>teams are involved in a scientific field</a:t>
            </a:r>
            <a:r>
              <a:rPr lang="en-US" baseline="0" dirty="0"/>
              <a:t> </a:t>
            </a:r>
            <a:r>
              <a:rPr lang="en-US" dirty="0"/>
              <a:t>in chase of statistical significance.”</a:t>
            </a:r>
          </a:p>
        </p:txBody>
      </p:sp>
      <p:sp>
        <p:nvSpPr>
          <p:cNvPr id="4" name="Slide Number Placeholder 3"/>
          <p:cNvSpPr>
            <a:spLocks noGrp="1"/>
          </p:cNvSpPr>
          <p:nvPr>
            <p:ph type="sldNum" sz="quarter" idx="10"/>
          </p:nvPr>
        </p:nvSpPr>
        <p:spPr/>
        <p:txBody>
          <a:bodyPr/>
          <a:lstStyle/>
          <a:p>
            <a:fld id="{96E96954-6E00-4690-B214-29C0BC839438}" type="slidenum">
              <a:rPr lang="en-US" smtClean="0"/>
              <a:t>5</a:t>
            </a:fld>
            <a:endParaRPr lang="en-US"/>
          </a:p>
        </p:txBody>
      </p:sp>
    </p:spTree>
    <p:extLst>
      <p:ext uri="{BB962C8B-B14F-4D97-AF65-F5344CB8AC3E}">
        <p14:creationId xmlns:p14="http://schemas.microsoft.com/office/powerpoint/2010/main" val="1060870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Opportunity Purpose</a:t>
            </a:r>
          </a:p>
          <a:p>
            <a:r>
              <a:rPr lang="en-US" dirty="0"/>
              <a:t>This Funding Opportunity Announcement (FOA) is intended to address the problem of misidentified cell lines. Many advances in biomedical science have arisen from studies of cultured cell lines, which are widely used for basic research on cell function, as models for disease, and for drug screening. However, cell cultures are prone to contamination by foreign cells, which may rapidly displace the original cells. The identity of cultured cells should be routinely verified, but a majority of laboratories do not monitor the identity of their cell lines, and many cell lines are misidentified.  The costs, effort and time required to confirm the identity of cell lines has been a barrier to adoption of cell line identification as a routine quality control measure. This FOA will support SBIR projects to improve existing technologies, and/or develop novel, reliable, and cost effective tools that will make it easier for researchers to confirm the identity and/or sex of the cells that they use in their work. Applications for support of research and development of particular types of complex technologies that require funding levels and durations beyond those reflected in standard SBIR guidelines are encouraged, as are multi-PD/PI applications, including multi-PD/PI applications that arise from academic-industrial partnerships.  </a:t>
            </a:r>
          </a:p>
          <a:p>
            <a:r>
              <a:rPr lang="en-US" dirty="0"/>
              <a:t>Expires April 6, 2019</a:t>
            </a:r>
          </a:p>
          <a:p>
            <a:endParaRPr lang="en-US" dirty="0"/>
          </a:p>
        </p:txBody>
      </p:sp>
    </p:spTree>
    <p:extLst>
      <p:ext uri="{BB962C8B-B14F-4D97-AF65-F5344CB8AC3E}">
        <p14:creationId xmlns:p14="http://schemas.microsoft.com/office/powerpoint/2010/main" val="3514813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Opportunity Purpose</a:t>
            </a:r>
          </a:p>
          <a:p>
            <a:r>
              <a:rPr lang="en-US" dirty="0"/>
              <a:t>Fetal bovine serum (FBS) is the most widely used growth supplement for cell culture because it cost-effectively supports the survival and growth of many cell lines.  Although serum is an effective growth promotor, it is highly variable in its composition, activity, and physiological effects on cells. This variability introduces inconsistencies into cell culture research. This Funding Opportunity Announcement (FOA) will support STTR projects to develop novel, reliable, and cost-effective tools that will make it easier for researchers to standardize or replace serum in cell culture.</a:t>
            </a:r>
          </a:p>
        </p:txBody>
      </p:sp>
      <p:sp>
        <p:nvSpPr>
          <p:cNvPr id="4" name="Slide Number Placeholder 3"/>
          <p:cNvSpPr>
            <a:spLocks noGrp="1"/>
          </p:cNvSpPr>
          <p:nvPr>
            <p:ph type="sldNum" sz="quarter" idx="10"/>
          </p:nvPr>
        </p:nvSpPr>
        <p:spPr/>
        <p:txBody>
          <a:bodyPr/>
          <a:lstStyle/>
          <a:p>
            <a:fld id="{96E96954-6E00-4690-B214-29C0BC839438}" type="slidenum">
              <a:rPr lang="en-US" smtClean="0"/>
              <a:t>48</a:t>
            </a:fld>
            <a:endParaRPr lang="en-US"/>
          </a:p>
        </p:txBody>
      </p:sp>
    </p:spTree>
    <p:extLst>
      <p:ext uri="{BB962C8B-B14F-4D97-AF65-F5344CB8AC3E}">
        <p14:creationId xmlns:p14="http://schemas.microsoft.com/office/powerpoint/2010/main" val="43989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28F6B-1DE2-45B7-A626-4624FB7C783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88839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28F6B-1DE2-45B7-A626-4624FB7C783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673565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51</a:t>
            </a:fld>
            <a:endParaRPr lang="en-US"/>
          </a:p>
        </p:txBody>
      </p:sp>
    </p:spTree>
    <p:extLst>
      <p:ext uri="{BB962C8B-B14F-4D97-AF65-F5344CB8AC3E}">
        <p14:creationId xmlns:p14="http://schemas.microsoft.com/office/powerpoint/2010/main" val="532364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a:t>
            </a:r>
            <a:r>
              <a:rPr lang="en-US" baseline="0" dirty="0"/>
              <a:t> in rigor s</a:t>
            </a:r>
            <a:r>
              <a:rPr lang="en-US" dirty="0"/>
              <a:t>hould</a:t>
            </a:r>
            <a:r>
              <a:rPr lang="en-US" baseline="0" dirty="0"/>
              <a:t> occur throughout the training experience, on a day-to-day basis.</a:t>
            </a:r>
          </a:p>
          <a:p>
            <a:endParaRPr lang="en-US" dirty="0"/>
          </a:p>
          <a:p>
            <a:r>
              <a:rPr lang="en-US" dirty="0"/>
              <a:t>There is a need for training to focus on rigor and transparency to enhance reproducibility</a:t>
            </a:r>
          </a:p>
          <a:p>
            <a:r>
              <a:rPr lang="en-US" dirty="0"/>
              <a:t>NIH will create another section of training grants that will be reviewed as an additional review criteria, that can impact overall score</a:t>
            </a:r>
          </a:p>
          <a:p>
            <a:pPr lvl="1"/>
            <a:r>
              <a:rPr lang="en-US" dirty="0"/>
              <a:t>This includes institutional training as well as Fellowships</a:t>
            </a:r>
          </a:p>
          <a:p>
            <a:endParaRPr lang="en-US" dirty="0"/>
          </a:p>
          <a:p>
            <a:r>
              <a:rPr lang="en-US" dirty="0">
                <a:solidFill>
                  <a:schemeClr val="tx1"/>
                </a:solidFill>
              </a:rPr>
              <a:t>NIH will require a description of instruction in the design and conduct of rigorous experiments. </a:t>
            </a:r>
          </a:p>
          <a:p>
            <a:pPr lvl="1"/>
            <a:r>
              <a:rPr lang="en-US" dirty="0">
                <a:solidFill>
                  <a:schemeClr val="tx2"/>
                </a:solidFill>
              </a:rPr>
              <a:t>Institutional training </a:t>
            </a:r>
          </a:p>
          <a:p>
            <a:pPr lvl="1"/>
            <a:r>
              <a:rPr lang="en-US" dirty="0">
                <a:solidFill>
                  <a:schemeClr val="tx2"/>
                </a:solidFill>
              </a:rPr>
              <a:t>Institutional career development</a:t>
            </a:r>
          </a:p>
          <a:p>
            <a:pPr lvl="1"/>
            <a:r>
              <a:rPr lang="en-US" dirty="0">
                <a:solidFill>
                  <a:schemeClr val="tx2"/>
                </a:solidFill>
              </a:rPr>
              <a:t>Individual fellowships</a:t>
            </a:r>
          </a:p>
          <a:p>
            <a:pPr lvl="1"/>
            <a:endParaRPr lang="en-US" dirty="0"/>
          </a:p>
          <a:p>
            <a:r>
              <a:rPr lang="en-US" dirty="0">
                <a:solidFill>
                  <a:schemeClr val="tx1"/>
                </a:solidFill>
              </a:rPr>
              <a:t>Additional guidance on training requirements will be forthcoming, see </a:t>
            </a:r>
            <a:r>
              <a:rPr lang="en-US" dirty="0">
                <a:solidFill>
                  <a:schemeClr val="tx1"/>
                </a:solidFill>
                <a:hlinkClick r:id="rId3"/>
              </a:rPr>
              <a:t>NOT-OD-16-034</a:t>
            </a:r>
            <a:endParaRPr lang="en-US" dirty="0">
              <a:solidFill>
                <a:schemeClr val="tx1"/>
              </a:solidFill>
            </a:endParaRPr>
          </a:p>
          <a:p>
            <a:endParaRPr lang="en-US" baseline="0" dirty="0"/>
          </a:p>
          <a:p>
            <a:r>
              <a:rPr lang="en-US" baseline="0" dirty="0"/>
              <a:t>Image courtesy of NIH NIAD</a:t>
            </a:r>
          </a:p>
          <a:p>
            <a:endParaRPr lang="en-US" dirty="0">
              <a:solidFill>
                <a:schemeClr val="tx1"/>
              </a:solidFill>
            </a:endParaRPr>
          </a:p>
          <a:p>
            <a:endParaRPr lang="en-US" dirty="0"/>
          </a:p>
        </p:txBody>
      </p:sp>
    </p:spTree>
    <p:extLst>
      <p:ext uri="{BB962C8B-B14F-4D97-AF65-F5344CB8AC3E}">
        <p14:creationId xmlns:p14="http://schemas.microsoft.com/office/powerpoint/2010/main" val="401356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https://www.nigms.nih.gov/training/pages/clearinghouse-for-training-modules-to-enhance-data-reproducibility.aspx</a:t>
            </a:r>
          </a:p>
        </p:txBody>
      </p:sp>
      <p:sp>
        <p:nvSpPr>
          <p:cNvPr id="4" name="Slide Number Placeholder 3"/>
          <p:cNvSpPr>
            <a:spLocks noGrp="1"/>
          </p:cNvSpPr>
          <p:nvPr>
            <p:ph type="sldNum" sz="quarter" idx="10"/>
          </p:nvPr>
        </p:nvSpPr>
        <p:spPr/>
        <p:txBody>
          <a:bodyPr/>
          <a:lstStyle/>
          <a:p>
            <a:fld id="{96E96954-6E00-4690-B214-29C0BC839438}" type="slidenum">
              <a:rPr lang="en-US" smtClean="0"/>
              <a:t>53</a:t>
            </a:fld>
            <a:endParaRPr lang="en-US"/>
          </a:p>
        </p:txBody>
      </p:sp>
    </p:spTree>
    <p:extLst>
      <p:ext uri="{BB962C8B-B14F-4D97-AF65-F5344CB8AC3E}">
        <p14:creationId xmlns:p14="http://schemas.microsoft.com/office/powerpoint/2010/main" val="2142911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https://obssr.od.nih.gov/training/</a:t>
            </a:r>
          </a:p>
        </p:txBody>
      </p:sp>
      <p:sp>
        <p:nvSpPr>
          <p:cNvPr id="4" name="Slide Number Placeholder 3"/>
          <p:cNvSpPr>
            <a:spLocks noGrp="1"/>
          </p:cNvSpPr>
          <p:nvPr>
            <p:ph type="sldNum" sz="quarter" idx="10"/>
          </p:nvPr>
        </p:nvSpPr>
        <p:spPr/>
        <p:txBody>
          <a:bodyPr/>
          <a:lstStyle/>
          <a:p>
            <a:fld id="{96E96954-6E00-4690-B214-29C0BC839438}" type="slidenum">
              <a:rPr lang="en-US" smtClean="0"/>
              <a:t>54</a:t>
            </a:fld>
            <a:endParaRPr lang="en-US"/>
          </a:p>
        </p:txBody>
      </p:sp>
    </p:spTree>
    <p:extLst>
      <p:ext uri="{BB962C8B-B14F-4D97-AF65-F5344CB8AC3E}">
        <p14:creationId xmlns:p14="http://schemas.microsoft.com/office/powerpoint/2010/main" val="4266686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https://prevention.nih.gov/resources-for-researchers/nih-methods-training/grt</a:t>
            </a:r>
          </a:p>
          <a:p>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55</a:t>
            </a:fld>
            <a:endParaRPr lang="en-US"/>
          </a:p>
        </p:txBody>
      </p:sp>
    </p:spTree>
    <p:extLst>
      <p:ext uri="{BB962C8B-B14F-4D97-AF65-F5344CB8AC3E}">
        <p14:creationId xmlns:p14="http://schemas.microsoft.com/office/powerpoint/2010/main" val="3468321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Jon Lorsch quoted in</a:t>
            </a:r>
            <a:r>
              <a:rPr lang="en-US" baseline="0" dirty="0"/>
              <a:t> </a:t>
            </a:r>
            <a:r>
              <a:rPr lang="en-US" dirty="0"/>
              <a:t>Rigor Mortis: “A few years ago,</a:t>
            </a:r>
            <a:r>
              <a:rPr lang="en-US" baseline="0" dirty="0"/>
              <a:t> the NIH put out a request to the nation’s graduate schools, asking for a list of the classes that teach biomedical methods. The idea was to take the best of these classes and make the curriculum more broadly available. Lorsch said the survey was a bust.”</a:t>
            </a:r>
            <a:endParaRPr lang="en-US" dirty="0"/>
          </a:p>
          <a:p>
            <a:endParaRPr lang="en-US" dirty="0"/>
          </a:p>
        </p:txBody>
      </p:sp>
      <p:sp>
        <p:nvSpPr>
          <p:cNvPr id="4" name="Slide Number Placeholder 3"/>
          <p:cNvSpPr>
            <a:spLocks noGrp="1"/>
          </p:cNvSpPr>
          <p:nvPr>
            <p:ph type="sldNum" sz="quarter" idx="10"/>
          </p:nvPr>
        </p:nvSpPr>
        <p:spPr/>
        <p:txBody>
          <a:bodyPr/>
          <a:lstStyle/>
          <a:p>
            <a:fld id="{25028F6B-1DE2-45B7-A626-4624FB7C783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87811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altLang="en-US" dirty="0"/>
              <a:t>Noted by research community; in multiple publications</a:t>
            </a:r>
          </a:p>
          <a:p>
            <a:pPr defTabSz="931774">
              <a:defRPr/>
            </a:pPr>
            <a:r>
              <a:rPr lang="en-US" altLang="en-US" dirty="0"/>
              <a:t>Across research areas</a:t>
            </a:r>
          </a:p>
          <a:p>
            <a:pPr defTabSz="931774">
              <a:defRPr/>
            </a:pPr>
            <a:r>
              <a:rPr lang="en-US" altLang="en-US" dirty="0"/>
              <a:t>Especially in preclinical research</a:t>
            </a:r>
          </a:p>
          <a:p>
            <a:pPr defTabSz="931774">
              <a:defRPr/>
            </a:pPr>
            <a:r>
              <a:rPr lang="en-US" altLang="en-US" dirty="0"/>
              <a:t>Pharmaceutical</a:t>
            </a:r>
            <a:r>
              <a:rPr lang="en-US" altLang="en-US" baseline="0" dirty="0"/>
              <a:t> companies unable to reproduce much of the research in the scientific literature.</a:t>
            </a:r>
            <a:endParaRPr lang="en-US" altLang="en-US" dirty="0"/>
          </a:p>
          <a:p>
            <a:endParaRPr lang="en-US" altLang="en-US" dirty="0"/>
          </a:p>
          <a:p>
            <a:r>
              <a:rPr lang="en-US" altLang="en-US" dirty="0"/>
              <a:t>Begley – Amgen</a:t>
            </a:r>
          </a:p>
          <a:p>
            <a:r>
              <a:rPr lang="en-US" altLang="en-US" dirty="0" err="1"/>
              <a:t>Prinz</a:t>
            </a:r>
            <a:r>
              <a:rPr lang="en-US" altLang="en-US" dirty="0"/>
              <a:t> - Bayer</a:t>
            </a:r>
          </a:p>
          <a:p>
            <a:endParaRPr lang="en-US" altLang="en-US" dirty="0"/>
          </a:p>
        </p:txBody>
      </p:sp>
    </p:spTree>
    <p:extLst>
      <p:ext uri="{BB962C8B-B14F-4D97-AF65-F5344CB8AC3E}">
        <p14:creationId xmlns:p14="http://schemas.microsoft.com/office/powerpoint/2010/main" val="3119054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NIGMS issued FOAs in FY2015 and FY2016 to support the development and implementation of curricular activities aimed at (1) providing graduate students with a strong foundation in research design and methods in areas related to conducting reproducible and rigorous research</a:t>
            </a:r>
          </a:p>
          <a:p>
            <a:endParaRPr lang="en-US" dirty="0"/>
          </a:p>
          <a:p>
            <a:r>
              <a:rPr lang="en-US" dirty="0"/>
              <a:t>Details</a:t>
            </a:r>
            <a:r>
              <a:rPr lang="en-US" baseline="0" dirty="0"/>
              <a:t> of 22 projects funded by </a:t>
            </a:r>
            <a:r>
              <a:rPr lang="en-US" dirty="0"/>
              <a:t>Administrative Supplements to NIGMS </a:t>
            </a:r>
            <a:r>
              <a:rPr lang="en-US" dirty="0" err="1"/>
              <a:t>Predoctoral</a:t>
            </a:r>
            <a:r>
              <a:rPr lang="en-US" dirty="0"/>
              <a:t> Training Grants (Admin </a:t>
            </a:r>
            <a:r>
              <a:rPr lang="en-US" dirty="0" err="1"/>
              <a:t>Supp</a:t>
            </a:r>
            <a:r>
              <a:rPr lang="en-US" dirty="0"/>
              <a:t>)</a:t>
            </a:r>
          </a:p>
        </p:txBody>
      </p:sp>
    </p:spTree>
    <p:extLst>
      <p:ext uri="{BB962C8B-B14F-4D97-AF65-F5344CB8AC3E}">
        <p14:creationId xmlns:p14="http://schemas.microsoft.com/office/powerpoint/2010/main" val="2803113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Welcome! You have entered the National Institutes of Health's introductory training module for "Enhancing Reproducibility through Rigor and Transparency," a policy designed to clarify NIH's expectations for grant applications and peer review.</a:t>
            </a:r>
          </a:p>
          <a:p>
            <a:endParaRPr lang="en-US" dirty="0"/>
          </a:p>
          <a:p>
            <a:r>
              <a:rPr lang="en-US" dirty="0"/>
              <a:t>External: https://grants.nih.gov/reproducibility/module_1/presentation.html </a:t>
            </a:r>
          </a:p>
          <a:p>
            <a:endParaRPr lang="en-US" dirty="0"/>
          </a:p>
        </p:txBody>
      </p:sp>
    </p:spTree>
    <p:extLst>
      <p:ext uri="{BB962C8B-B14F-4D97-AF65-F5344CB8AC3E}">
        <p14:creationId xmlns:p14="http://schemas.microsoft.com/office/powerpoint/2010/main" val="4093685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528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2002, several studies reported that the drug minocycline increased survival of SOD1 mice, a model of ALS. NINDS funded a trial in which hundreds of ALS patients were treated with minocycline for 9 months. No benefit was found. Published in 2007.</a:t>
            </a:r>
          </a:p>
          <a:p>
            <a:endParaRPr lang="en-US" dirty="0"/>
          </a:p>
          <a:p>
            <a:r>
              <a:rPr lang="en-US" dirty="0"/>
              <a:t>Looking back at the preclinical studies, in many cases, blinding, randomization, sex, and transgene copy numbers were not reported.</a:t>
            </a:r>
          </a:p>
          <a:p>
            <a:r>
              <a:rPr lang="en-US" dirty="0"/>
              <a:t>In 2012, NINDS convened a workshop that led to publication of this perspective, calling for increased transparency in reporting.</a:t>
            </a:r>
          </a:p>
          <a:p>
            <a:endParaRPr lang="en-US" dirty="0"/>
          </a:p>
          <a:p>
            <a:r>
              <a:rPr lang="en-US" dirty="0"/>
              <a:t>NINDS Workshop: http://www.ninds.nih.gov/funding/areas/channels_synapses_and_circuits/rigor_and_transparency/index.htm</a:t>
            </a:r>
          </a:p>
          <a:p>
            <a:endParaRPr lang="en-US" dirty="0"/>
          </a:p>
          <a:p>
            <a:r>
              <a:rPr lang="en-US" dirty="0"/>
              <a:t>Landis et al article: http://www.nature.com/nature/journal/v490/n7419/full/nature11556.html</a:t>
            </a:r>
          </a:p>
        </p:txBody>
      </p:sp>
      <p:sp>
        <p:nvSpPr>
          <p:cNvPr id="4" name="Slide Number Placeholder 3"/>
          <p:cNvSpPr>
            <a:spLocks noGrp="1"/>
          </p:cNvSpPr>
          <p:nvPr>
            <p:ph type="sldNum" sz="quarter" idx="10"/>
          </p:nvPr>
        </p:nvSpPr>
        <p:spPr/>
        <p:txBody>
          <a:bodyPr/>
          <a:lstStyle/>
          <a:p>
            <a:fld id="{7E5388A7-C295-4927-9178-10671C583E2C}" type="slidenum">
              <a:rPr lang="en-US" smtClean="0"/>
              <a:t>7</a:t>
            </a:fld>
            <a:endParaRPr lang="en-US" dirty="0"/>
          </a:p>
        </p:txBody>
      </p:sp>
    </p:spTree>
    <p:extLst>
      <p:ext uri="{BB962C8B-B14F-4D97-AF65-F5344CB8AC3E}">
        <p14:creationId xmlns:p14="http://schemas.microsoft.com/office/powerpoint/2010/main" val="152889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year after the clinical</a:t>
            </a:r>
            <a:r>
              <a:rPr lang="en-US" baseline="0" dirty="0"/>
              <a:t> trial data were published</a:t>
            </a:r>
            <a:r>
              <a:rPr lang="en-US" dirty="0"/>
              <a:t>,</a:t>
            </a:r>
            <a:r>
              <a:rPr lang="en-US" baseline="0" dirty="0"/>
              <a:t> ALS TDI published </a:t>
            </a:r>
            <a:r>
              <a:rPr lang="en-US" dirty="0"/>
              <a:t>5 years</a:t>
            </a:r>
            <a:r>
              <a:rPr lang="en-US" baseline="0" dirty="0"/>
              <a:t> worth</a:t>
            </a:r>
            <a:r>
              <a:rPr lang="en-US" dirty="0"/>
              <a:t> of rigorous studies exploring the effects of more than 70 drugs in a mouse model of ALS.</a:t>
            </a:r>
          </a:p>
          <a:p>
            <a:r>
              <a:rPr lang="en-US" dirty="0"/>
              <a:t>None</a:t>
            </a:r>
            <a:r>
              <a:rPr lang="en-US" baseline="0" dirty="0"/>
              <a:t> showed a significant effect on the survival of mice, even those drugs previously reported to increase survival.</a:t>
            </a:r>
          </a:p>
          <a:p>
            <a:r>
              <a:rPr lang="en-US" baseline="0" dirty="0"/>
              <a:t>Small sample sizes likely led to erroneous results</a:t>
            </a:r>
          </a:p>
          <a:p>
            <a:endParaRPr lang="en-US" baseline="0" dirty="0"/>
          </a:p>
          <a:p>
            <a:pPr defTabSz="931774">
              <a:defRPr/>
            </a:pPr>
            <a:r>
              <a:rPr lang="en-US" dirty="0"/>
              <a:t>http://www.nature.com/news/preclinical-research-make-mouse-studies-work-1.14913</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5814EAA-1D76-41D0-BF56-C35A360E46BC}"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85872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2489">
              <a:defRPr/>
            </a:pPr>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9</a:t>
            </a:fld>
            <a:endParaRPr lang="en-US"/>
          </a:p>
        </p:txBody>
      </p:sp>
    </p:spTree>
    <p:extLst>
      <p:ext uri="{BB962C8B-B14F-4D97-AF65-F5344CB8AC3E}">
        <p14:creationId xmlns:p14="http://schemas.microsoft.com/office/powerpoint/2010/main" val="17560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t>Poor training</a:t>
            </a:r>
          </a:p>
          <a:p>
            <a:pPr lvl="1">
              <a:spcBef>
                <a:spcPts val="1223"/>
              </a:spcBef>
            </a:pPr>
            <a:r>
              <a:rPr lang="en-US" sz="2900" dirty="0">
                <a:solidFill>
                  <a:schemeClr val="accent1"/>
                </a:solidFill>
              </a:rPr>
              <a:t>Inadequate experimental design – fundamental quality characteristics not reported/performed (e.g. blinded assessment, randomization, sample size calculations)</a:t>
            </a:r>
          </a:p>
          <a:p>
            <a:pPr lvl="1">
              <a:spcBef>
                <a:spcPts val="1223"/>
              </a:spcBef>
            </a:pPr>
            <a:r>
              <a:rPr lang="en-US" sz="2900" dirty="0">
                <a:solidFill>
                  <a:schemeClr val="accent1"/>
                </a:solidFill>
              </a:rPr>
              <a:t>Inappropriate use of statistics (“p-hacking”)</a:t>
            </a:r>
          </a:p>
          <a:p>
            <a:pPr lvl="1">
              <a:spcBef>
                <a:spcPts val="1223"/>
              </a:spcBef>
            </a:pPr>
            <a:r>
              <a:rPr lang="en-US" sz="2900" dirty="0">
                <a:solidFill>
                  <a:schemeClr val="accent1"/>
                </a:solidFill>
              </a:rPr>
              <a:t>Incomplete reporting of resources used and/or unexpected variability in resources</a:t>
            </a:r>
          </a:p>
          <a:p>
            <a:pPr marL="0" lvl="1" defTabSz="942489">
              <a:defRPr/>
            </a:pPr>
            <a:endParaRPr lang="en-US" dirty="0"/>
          </a:p>
        </p:txBody>
      </p:sp>
      <p:sp>
        <p:nvSpPr>
          <p:cNvPr id="4" name="Slide Number Placeholder 3"/>
          <p:cNvSpPr>
            <a:spLocks noGrp="1"/>
          </p:cNvSpPr>
          <p:nvPr>
            <p:ph type="sldNum" sz="quarter" idx="10"/>
          </p:nvPr>
        </p:nvSpPr>
        <p:spPr/>
        <p:txBody>
          <a:bodyPr/>
          <a:lstStyle/>
          <a:p>
            <a:fld id="{96E96954-6E00-4690-B214-29C0BC839438}" type="slidenum">
              <a:rPr lang="en-US" smtClean="0"/>
              <a:t>10</a:t>
            </a:fld>
            <a:endParaRPr lang="en-US"/>
          </a:p>
        </p:txBody>
      </p:sp>
    </p:spTree>
    <p:extLst>
      <p:ext uri="{BB962C8B-B14F-4D97-AF65-F5344CB8AC3E}">
        <p14:creationId xmlns:p14="http://schemas.microsoft.com/office/powerpoint/2010/main" val="117921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343003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366539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309685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78231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404021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18805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172793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342769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345784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211546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341324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pPr fontAlgn="base">
              <a:spcBef>
                <a:spcPct val="0"/>
              </a:spcBef>
              <a:spcAft>
                <a:spcPct val="0"/>
              </a:spcAft>
            </a:pPr>
            <a:fld id="{2C626EB7-FB23-9946-AC03-BE678F8DC972}" type="slidenum">
              <a:rPr lang="en-US" smtClean="0"/>
              <a:pPr fontAlgn="base">
                <a:spcBef>
                  <a:spcPct val="0"/>
                </a:spcBef>
                <a:spcAft>
                  <a:spcPct val="0"/>
                </a:spcAft>
              </a:pPr>
              <a:t>‹#›</a:t>
            </a:fld>
            <a:endParaRPr lang="en-US" dirty="0"/>
          </a:p>
        </p:txBody>
      </p:sp>
      <p:pic>
        <p:nvPicPr>
          <p:cNvPr id="1032" name="Picture 8" descr="logo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OER_Master_Logo_2blu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extLst>
      <p:ext uri="{BB962C8B-B14F-4D97-AF65-F5344CB8AC3E}">
        <p14:creationId xmlns:p14="http://schemas.microsoft.com/office/powerpoint/2010/main" val="204558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9.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4.png"/><Relationship Id="rId4" Type="http://schemas.openxmlformats.org/officeDocument/2006/relationships/hyperlink" Target="http://grants.nih.gov/grants/guide/notice-files/NOT-OD-15-102.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6.png"/><Relationship Id="rId4" Type="http://schemas.openxmlformats.org/officeDocument/2006/relationships/hyperlink" Target="http://grants.nih.gov/reproducibility/index.ht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grants.nih.gov/grants/guide/notice-files/NOT-OD-16-031.html" TargetMode="External"/><Relationship Id="rId4" Type="http://schemas.openxmlformats.org/officeDocument/2006/relationships/hyperlink" Target="https://grants.nih.gov/grants/guide/notice-files/NOT-OD-16-005.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42.jpeg"/><Relationship Id="rId4" Type="http://schemas.openxmlformats.org/officeDocument/2006/relationships/hyperlink" Target="http://grants.nih.gov/grants/guide/notice-files/NOT-OD-16-034.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grants.nih.gov/grants/guide/pa-files/PA-15-136.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grants.nih.gov/grants/guide/pa-files/PA-16-060.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a:solidFill>
                  <a:schemeClr val="tx1"/>
                </a:solidFill>
              </a:rPr>
              <a:t>RIGOR AND REPRODUCIBILITY:</a:t>
            </a:r>
            <a:br>
              <a:rPr lang="en-US" sz="3600" dirty="0">
                <a:solidFill>
                  <a:schemeClr val="tx1"/>
                </a:solidFill>
              </a:rPr>
            </a:br>
            <a:r>
              <a:rPr lang="en-US" sz="3600" dirty="0">
                <a:solidFill>
                  <a:schemeClr val="tx1"/>
                </a:solidFill>
              </a:rPr>
              <a:t>BACK TO BASICS</a:t>
            </a:r>
          </a:p>
        </p:txBody>
      </p:sp>
      <p:sp>
        <p:nvSpPr>
          <p:cNvPr id="3" name="Subtitle 2"/>
          <p:cNvSpPr>
            <a:spLocks noGrp="1"/>
          </p:cNvSpPr>
          <p:nvPr>
            <p:ph type="subTitle" idx="1"/>
          </p:nvPr>
        </p:nvSpPr>
        <p:spPr/>
        <p:txBody>
          <a:bodyPr/>
          <a:lstStyle/>
          <a:p>
            <a:r>
              <a:rPr lang="en-US" sz="2800" dirty="0"/>
              <a:t>Patricia Valdez, Ph.D.</a:t>
            </a:r>
          </a:p>
          <a:p>
            <a:r>
              <a:rPr lang="en-US" sz="2800" dirty="0"/>
              <a:t>NIH Extramural Research Integrity Officer</a:t>
            </a:r>
          </a:p>
          <a:p>
            <a:r>
              <a:rPr lang="en-US" sz="2800" dirty="0"/>
              <a:t>National Institutes of Health</a:t>
            </a:r>
          </a:p>
        </p:txBody>
      </p:sp>
      <p:sp>
        <p:nvSpPr>
          <p:cNvPr id="4" name="Slide Number Placeholder 3"/>
          <p:cNvSpPr>
            <a:spLocks noGrp="1"/>
          </p:cNvSpPr>
          <p:nvPr>
            <p:ph type="sldNum" sz="quarter" idx="10"/>
          </p:nvPr>
        </p:nvSpPr>
        <p:spPr/>
        <p:txBody>
          <a:bodyPr/>
          <a:lstStyle/>
          <a:p>
            <a:fld id="{CF82AFAF-5A4B-5C47-B403-1AB532082E29}" type="slidenum">
              <a:rPr lang="en-US" smtClean="0"/>
              <a:pPr/>
              <a:t>1</a:t>
            </a:fld>
            <a:endParaRPr lang="en-US" dirty="0"/>
          </a:p>
        </p:txBody>
      </p:sp>
    </p:spTree>
    <p:extLst>
      <p:ext uri="{BB962C8B-B14F-4D97-AF65-F5344CB8AC3E}">
        <p14:creationId xmlns:p14="http://schemas.microsoft.com/office/powerpoint/2010/main" val="199925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10160000" cy="563563"/>
          </a:xfrm>
        </p:spPr>
        <p:txBody>
          <a:bodyPr/>
          <a:lstStyle/>
          <a:p>
            <a:r>
              <a:rPr lang="en-US" sz="3200" dirty="0"/>
              <a:t>Factors That “Short Circuit” Self-correction</a:t>
            </a:r>
          </a:p>
        </p:txBody>
      </p:sp>
      <p:sp>
        <p:nvSpPr>
          <p:cNvPr id="3" name="Content Placeholder 2"/>
          <p:cNvSpPr>
            <a:spLocks noGrp="1"/>
          </p:cNvSpPr>
          <p:nvPr>
            <p:ph idx="1"/>
          </p:nvPr>
        </p:nvSpPr>
        <p:spPr/>
        <p:txBody>
          <a:bodyPr/>
          <a:lstStyle/>
          <a:p>
            <a:pPr marL="0" indent="0">
              <a:buNone/>
            </a:pPr>
            <a:r>
              <a:rPr lang="en-US" sz="2800" dirty="0"/>
              <a:t>Poor training</a:t>
            </a:r>
          </a:p>
          <a:p>
            <a:pPr lvl="1">
              <a:spcBef>
                <a:spcPts val="1200"/>
              </a:spcBef>
              <a:buClr>
                <a:srgbClr val="003399"/>
              </a:buClr>
            </a:pPr>
            <a:r>
              <a:rPr lang="en-US" dirty="0">
                <a:solidFill>
                  <a:srgbClr val="003399"/>
                </a:solidFill>
              </a:rPr>
              <a:t>Inadequate experimental design </a:t>
            </a:r>
          </a:p>
          <a:p>
            <a:pPr lvl="1">
              <a:spcBef>
                <a:spcPts val="1200"/>
              </a:spcBef>
              <a:buClr>
                <a:srgbClr val="003399"/>
              </a:buClr>
            </a:pPr>
            <a:r>
              <a:rPr lang="en-US" dirty="0">
                <a:solidFill>
                  <a:srgbClr val="003399"/>
                </a:solidFill>
              </a:rPr>
              <a:t>Inappropriate use of statistics (“p-hacking”)</a:t>
            </a:r>
          </a:p>
          <a:p>
            <a:pPr lvl="1">
              <a:spcBef>
                <a:spcPts val="1200"/>
              </a:spcBef>
              <a:buClr>
                <a:srgbClr val="003399"/>
              </a:buClr>
            </a:pPr>
            <a:r>
              <a:rPr lang="en-US" dirty="0">
                <a:solidFill>
                  <a:srgbClr val="003399"/>
                </a:solidFill>
              </a:rPr>
              <a:t>Incomplete reporting of resources used and/or unexpected variability in resources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10</a:t>
            </a:fld>
            <a:endParaRPr lang="en-US" dirty="0"/>
          </a:p>
        </p:txBody>
      </p:sp>
      <p:pic>
        <p:nvPicPr>
          <p:cNvPr id="5" name="Content Placeholder 6"/>
          <p:cNvPicPr>
            <a:picLocks noChangeAspect="1"/>
          </p:cNvPicPr>
          <p:nvPr/>
        </p:nvPicPr>
        <p:blipFill rotWithShape="1">
          <a:blip r:embed="rId3" cstate="email">
            <a:extLst>
              <a:ext uri="{28A0092B-C50C-407E-A947-70E740481C1C}">
                <a14:useLocalDpi xmlns:a14="http://schemas.microsoft.com/office/drawing/2010/main" val="0"/>
              </a:ext>
            </a:extLst>
          </a:blip>
          <a:srcRect l="61145" t="69541" r="2907" b="9893"/>
          <a:stretch/>
        </p:blipFill>
        <p:spPr>
          <a:xfrm>
            <a:off x="3886200" y="4006166"/>
            <a:ext cx="3253377" cy="1861234"/>
          </a:xfrm>
          <a:prstGeom prst="rect">
            <a:avLst/>
          </a:prstGeom>
        </p:spPr>
      </p:pic>
    </p:spTree>
    <p:extLst>
      <p:ext uri="{BB962C8B-B14F-4D97-AF65-F5344CB8AC3E}">
        <p14:creationId xmlns:p14="http://schemas.microsoft.com/office/powerpoint/2010/main" val="352432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10160000" cy="563563"/>
          </a:xfrm>
        </p:spPr>
        <p:txBody>
          <a:bodyPr/>
          <a:lstStyle/>
          <a:p>
            <a:r>
              <a:rPr lang="en-US" sz="3200" dirty="0"/>
              <a:t>Factors That “Short Circuit” Self-correction</a:t>
            </a:r>
          </a:p>
        </p:txBody>
      </p:sp>
      <p:sp>
        <p:nvSpPr>
          <p:cNvPr id="3" name="Content Placeholder 2"/>
          <p:cNvSpPr>
            <a:spLocks noGrp="1"/>
          </p:cNvSpPr>
          <p:nvPr>
            <p:ph idx="1"/>
          </p:nvPr>
        </p:nvSpPr>
        <p:spPr/>
        <p:txBody>
          <a:bodyPr/>
          <a:lstStyle/>
          <a:p>
            <a:pPr marL="0" indent="0">
              <a:buNone/>
            </a:pPr>
            <a:r>
              <a:rPr lang="en-US" sz="2800" dirty="0"/>
              <a:t>Publication practices </a:t>
            </a:r>
          </a:p>
          <a:p>
            <a:pPr lvl="1">
              <a:buClr>
                <a:srgbClr val="003399"/>
              </a:buClr>
            </a:pPr>
            <a:r>
              <a:rPr lang="en-US" dirty="0">
                <a:solidFill>
                  <a:srgbClr val="003399"/>
                </a:solidFill>
              </a:rPr>
              <a:t>Difficulty in publishing negative findings</a:t>
            </a:r>
          </a:p>
          <a:p>
            <a:pPr lvl="1">
              <a:buClr>
                <a:srgbClr val="003399"/>
              </a:buClr>
            </a:pPr>
            <a:r>
              <a:rPr lang="en-US" dirty="0">
                <a:solidFill>
                  <a:srgbClr val="003399"/>
                </a:solidFill>
              </a:rPr>
              <a:t>Overemphasis on the “exciting, big picture” findings;            leaves out necessary details </a:t>
            </a:r>
          </a:p>
          <a:p>
            <a:pPr lvl="1">
              <a:buClr>
                <a:srgbClr val="003399"/>
              </a:buClr>
            </a:pPr>
            <a:endParaRPr lang="en-US" sz="800" dirty="0">
              <a:solidFill>
                <a:srgbClr val="003399"/>
              </a:solidFill>
            </a:endParaRPr>
          </a:p>
          <a:p>
            <a:pPr marL="0" indent="0">
              <a:buClr>
                <a:srgbClr val="003399"/>
              </a:buClr>
              <a:buNone/>
            </a:pPr>
            <a:r>
              <a:rPr lang="en-US" sz="2800" dirty="0"/>
              <a:t>Current “hyper-competitive” environment</a:t>
            </a:r>
          </a:p>
          <a:p>
            <a:pPr lvl="1">
              <a:buClr>
                <a:srgbClr val="003399"/>
              </a:buClr>
            </a:pPr>
            <a:r>
              <a:rPr lang="en-US" dirty="0">
                <a:solidFill>
                  <a:srgbClr val="003399"/>
                </a:solidFill>
              </a:rPr>
              <a:t>Historically low funding rates</a:t>
            </a:r>
            <a:endParaRPr lang="en-US" dirty="0">
              <a:solidFill>
                <a:schemeClr val="accent1"/>
              </a:solidFill>
            </a:endParaRPr>
          </a:p>
          <a:p>
            <a:pPr lvl="1">
              <a:buClr>
                <a:srgbClr val="003399"/>
              </a:buClr>
            </a:pPr>
            <a:r>
              <a:rPr lang="en-US" dirty="0">
                <a:solidFill>
                  <a:srgbClr val="003399"/>
                </a:solidFill>
              </a:rPr>
              <a:t>Grant review and promotion decisions depend                        too much on “high profile” publications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11</a:t>
            </a:fld>
            <a:endParaRPr lang="en-US" dirty="0"/>
          </a:p>
        </p:txBody>
      </p:sp>
      <p:pic>
        <p:nvPicPr>
          <p:cNvPr id="6" name="Picture 5"/>
          <p:cNvPicPr>
            <a:picLocks noChangeAspect="1"/>
          </p:cNvPicPr>
          <p:nvPr/>
        </p:nvPicPr>
        <p:blipFill>
          <a:blip r:embed="rId3"/>
          <a:stretch>
            <a:fillRect/>
          </a:stretch>
        </p:blipFill>
        <p:spPr>
          <a:xfrm>
            <a:off x="9683151" y="1401764"/>
            <a:ext cx="1899249" cy="1980218"/>
          </a:xfrm>
          <a:prstGeom prst="rect">
            <a:avLst/>
          </a:prstGeom>
        </p:spPr>
      </p:pic>
      <p:grpSp>
        <p:nvGrpSpPr>
          <p:cNvPr id="7" name="Group 6"/>
          <p:cNvGrpSpPr/>
          <p:nvPr/>
        </p:nvGrpSpPr>
        <p:grpSpPr>
          <a:xfrm>
            <a:off x="9296400" y="3894478"/>
            <a:ext cx="1216794" cy="1073114"/>
            <a:chOff x="7450605" y="5245838"/>
            <a:chExt cx="1216794" cy="1073114"/>
          </a:xfrm>
        </p:grpSpPr>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50605" y="5245838"/>
              <a:ext cx="709596" cy="107311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57803" y="5245838"/>
              <a:ext cx="709596" cy="1073114"/>
            </a:xfrm>
            <a:prstGeom prst="rect">
              <a:avLst/>
            </a:prstGeom>
          </p:spPr>
        </p:pic>
      </p:grpSp>
    </p:spTree>
    <p:extLst>
      <p:ext uri="{BB962C8B-B14F-4D97-AF65-F5344CB8AC3E}">
        <p14:creationId xmlns:p14="http://schemas.microsoft.com/office/powerpoint/2010/main" val="29125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a:t>
            </a:r>
          </a:p>
        </p:txBody>
      </p:sp>
      <p:sp>
        <p:nvSpPr>
          <p:cNvPr id="3" name="Content Placeholder 2"/>
          <p:cNvSpPr>
            <a:spLocks noGrp="1"/>
          </p:cNvSpPr>
          <p:nvPr>
            <p:ph idx="1"/>
          </p:nvPr>
        </p:nvSpPr>
        <p:spPr/>
        <p:txBody>
          <a:bodyPr/>
          <a:lstStyle/>
          <a:p>
            <a:pPr>
              <a:spcBef>
                <a:spcPts val="2400"/>
              </a:spcBef>
            </a:pPr>
            <a:r>
              <a:rPr lang="en-US" dirty="0">
                <a:solidFill>
                  <a:schemeClr val="bg1">
                    <a:lumMod val="75000"/>
                  </a:schemeClr>
                </a:solidFill>
              </a:rPr>
              <a:t>Why the concern about reproducibility?</a:t>
            </a:r>
          </a:p>
          <a:p>
            <a:pPr>
              <a:spcBef>
                <a:spcPts val="2400"/>
              </a:spcBef>
            </a:pPr>
            <a:r>
              <a:rPr lang="en-US" dirty="0"/>
              <a:t>The NIH response</a:t>
            </a:r>
          </a:p>
          <a:p>
            <a:pPr>
              <a:spcBef>
                <a:spcPts val="2400"/>
              </a:spcBef>
            </a:pPr>
            <a:r>
              <a:rPr lang="en-US" dirty="0">
                <a:solidFill>
                  <a:schemeClr val="bg1">
                    <a:lumMod val="75000"/>
                  </a:schemeClr>
                </a:solidFill>
              </a:rPr>
              <a:t>Updates to grant applications</a:t>
            </a:r>
          </a:p>
          <a:p>
            <a:pPr>
              <a:spcBef>
                <a:spcPts val="2400"/>
              </a:spcBef>
            </a:pPr>
            <a:r>
              <a:rPr lang="en-US" dirty="0">
                <a:solidFill>
                  <a:schemeClr val="bg1">
                    <a:lumMod val="75000"/>
                  </a:schemeClr>
                </a:solidFill>
              </a:rPr>
              <a:t>Training and Resources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12</a:t>
            </a:fld>
            <a:endParaRPr lang="en-US" dirty="0"/>
          </a:p>
        </p:txBody>
      </p:sp>
    </p:spTree>
    <p:extLst>
      <p:ext uri="{BB962C8B-B14F-4D97-AF65-F5344CB8AC3E}">
        <p14:creationId xmlns:p14="http://schemas.microsoft.com/office/powerpoint/2010/main" val="274200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50110" y="13818"/>
            <a:ext cx="6370091" cy="6844183"/>
          </a:xfrm>
          <a:prstGeom prst="rect">
            <a:avLst/>
          </a:prstGeom>
        </p:spPr>
      </p:pic>
      <p:pic>
        <p:nvPicPr>
          <p:cNvPr id="4" name="Picture 3"/>
          <p:cNvPicPr>
            <a:picLocks noChangeAspect="1" noChangeArrowheads="1"/>
          </p:cNvPicPr>
          <p:nvPr/>
        </p:nvPicPr>
        <p:blipFill>
          <a:blip r:embed="rId5"/>
          <a:srcRect/>
          <a:stretch>
            <a:fillRect/>
          </a:stretch>
        </p:blipFill>
        <p:spPr bwMode="auto">
          <a:xfrm>
            <a:off x="7848600" y="1752600"/>
            <a:ext cx="2014538" cy="2557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4294967295"/>
          </p:nvPr>
        </p:nvSpPr>
        <p:spPr>
          <a:xfrm>
            <a:off x="11811000" y="6481000"/>
            <a:ext cx="381000" cy="365125"/>
          </a:xfrm>
          <a:prstGeom prst="rect">
            <a:avLst/>
          </a:prstGeom>
        </p:spPr>
        <p:txBody>
          <a:bodyPr/>
          <a:lstStyle/>
          <a:p>
            <a:fld id="{F38DF745-7D3F-47F4-83A3-874385CFAA69}" type="slidenum">
              <a:rPr lang="en-US" sz="1000" b="1" smtClean="0"/>
              <a:pPr/>
              <a:t>13</a:t>
            </a:fld>
            <a:endParaRPr lang="en-US" sz="1000" b="1" dirty="0"/>
          </a:p>
        </p:txBody>
      </p:sp>
      <p:sp>
        <p:nvSpPr>
          <p:cNvPr id="2" name="Rectangle 1"/>
          <p:cNvSpPr/>
          <p:nvPr/>
        </p:nvSpPr>
        <p:spPr>
          <a:xfrm>
            <a:off x="381001" y="5593278"/>
            <a:ext cx="2469110" cy="1264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custDataLst>
      <p:tags r:id="rId1"/>
    </p:custDataLst>
    <p:extLst>
      <p:ext uri="{BB962C8B-B14F-4D97-AF65-F5344CB8AC3E}">
        <p14:creationId xmlns:p14="http://schemas.microsoft.com/office/powerpoint/2010/main" val="29794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5400000">
            <a:off x="7315200" y="1752600"/>
            <a:ext cx="3657600" cy="3352800"/>
          </a:xfrm>
          <a:prstGeom prst="rect">
            <a:avLst/>
          </a:prstGeom>
          <a:gradFill flip="none" rotWithShape="1">
            <a:gsLst>
              <a:gs pos="0">
                <a:schemeClr val="accent1">
                  <a:alpha val="87000"/>
                </a:schemeClr>
              </a:gs>
              <a:gs pos="100000">
                <a:srgbClr val="FFFFFF">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Full article at: http://www.nature.com/news/policy-nih-to-balance-sex-in-cell-and-animal-studies-1.15195" title="Screenshot of Nature article: &quot;NIH to balance sex in cell and animal studies&qu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65866" y="0"/>
            <a:ext cx="5638800" cy="6816618"/>
          </a:xfrm>
          <a:prstGeom prst="rect">
            <a:avLst/>
          </a:prstGeom>
        </p:spPr>
      </p:pic>
      <p:sp>
        <p:nvSpPr>
          <p:cNvPr id="6" name="TextBox 5"/>
          <p:cNvSpPr txBox="1"/>
          <p:nvPr/>
        </p:nvSpPr>
        <p:spPr>
          <a:xfrm>
            <a:off x="7620000" y="1600200"/>
            <a:ext cx="3200400" cy="3785652"/>
          </a:xfrm>
          <a:prstGeom prst="rect">
            <a:avLst/>
          </a:prstGeom>
          <a:noFill/>
        </p:spPr>
        <p:txBody>
          <a:bodyPr wrap="square" rtlCol="0">
            <a:spAutoFit/>
          </a:bodyPr>
          <a:lstStyle/>
          <a:p>
            <a:pPr fontAlgn="base">
              <a:spcBef>
                <a:spcPct val="0"/>
              </a:spcBef>
              <a:spcAft>
                <a:spcPct val="0"/>
              </a:spcAft>
            </a:pPr>
            <a:endParaRPr lang="en-US" sz="2400" i="1" dirty="0">
              <a:solidFill>
                <a:srgbClr val="00359E"/>
              </a:solidFill>
              <a:latin typeface="Calibri" panose="020F0502020204030204" pitchFamily="34" charset="0"/>
              <a:cs typeface="Arial" pitchFamily="34" charset="0"/>
            </a:endParaRPr>
          </a:p>
          <a:p>
            <a:pPr fontAlgn="base">
              <a:spcBef>
                <a:spcPct val="0"/>
              </a:spcBef>
              <a:spcAft>
                <a:spcPct val="0"/>
              </a:spcAft>
            </a:pPr>
            <a:r>
              <a:rPr lang="en-US" sz="2400" dirty="0">
                <a:solidFill>
                  <a:srgbClr val="00359E"/>
                </a:solidFill>
                <a:latin typeface="Calibri" panose="020F0502020204030204" pitchFamily="34" charset="0"/>
                <a:cs typeface="Arial" pitchFamily="34" charset="0"/>
              </a:rPr>
              <a:t>“Over the course of FY 2015, NIH plans to roll out policies that will require applicants to address inclusion of both sexes in biomedical research.” </a:t>
            </a:r>
          </a:p>
          <a:p>
            <a:pPr marL="285750" indent="-285750" fontAlgn="base">
              <a:spcBef>
                <a:spcPct val="0"/>
              </a:spcBef>
              <a:spcAft>
                <a:spcPct val="0"/>
              </a:spcAft>
              <a:buFont typeface="Arial" panose="020B0604020202020204" pitchFamily="34" charset="0"/>
              <a:buChar char="•"/>
            </a:pPr>
            <a:endParaRPr lang="en-US" sz="2400" dirty="0">
              <a:solidFill>
                <a:srgbClr val="00359E"/>
              </a:solidFill>
              <a:latin typeface="Calibri" panose="020F0502020204030204" pitchFamily="34" charset="0"/>
              <a:cs typeface="Arial" pitchFamily="34" charset="0"/>
            </a:endParaRPr>
          </a:p>
          <a:p>
            <a:pPr fontAlgn="base">
              <a:spcBef>
                <a:spcPct val="0"/>
              </a:spcBef>
              <a:spcAft>
                <a:spcPct val="0"/>
              </a:spcAft>
            </a:pPr>
            <a:endParaRPr lang="en-US" sz="2400" dirty="0">
              <a:solidFill>
                <a:srgbClr val="00359E"/>
              </a:solidFill>
              <a:latin typeface="Calibri" panose="020F0502020204030204" pitchFamily="34" charset="0"/>
              <a:cs typeface="Arial" pitchFamily="34" charset="0"/>
            </a:endParaRPr>
          </a:p>
        </p:txBody>
      </p:sp>
      <p:sp>
        <p:nvSpPr>
          <p:cNvPr id="2" name="Slide Number Placeholder 1"/>
          <p:cNvSpPr>
            <a:spLocks noGrp="1"/>
          </p:cNvSpPr>
          <p:nvPr>
            <p:ph type="sldNum" sz="quarter" idx="4294967295"/>
          </p:nvPr>
        </p:nvSpPr>
        <p:spPr>
          <a:xfrm>
            <a:off x="11769950" y="6479495"/>
            <a:ext cx="409760" cy="365125"/>
          </a:xfrm>
          <a:prstGeom prst="rect">
            <a:avLst/>
          </a:prstGeom>
        </p:spPr>
        <p:txBody>
          <a:bodyPr/>
          <a:lstStyle/>
          <a:p>
            <a:pPr algn="l">
              <a:defRPr/>
            </a:pPr>
            <a:fld id="{F39E8EE1-BCC5-4FFC-9D02-CA3B48317ABE}" type="slidenum">
              <a:rPr lang="en-US" sz="1000" b="1" smtClean="0"/>
              <a:pPr algn="l">
                <a:defRPr/>
              </a:pPr>
              <a:t>14</a:t>
            </a:fld>
            <a:endParaRPr lang="en-US" sz="1000" b="1" dirty="0"/>
          </a:p>
        </p:txBody>
      </p:sp>
      <p:sp>
        <p:nvSpPr>
          <p:cNvPr id="3" name="Rectangle 2"/>
          <p:cNvSpPr/>
          <p:nvPr/>
        </p:nvSpPr>
        <p:spPr>
          <a:xfrm>
            <a:off x="7162800" y="6453013"/>
            <a:ext cx="239486" cy="209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custDataLst>
      <p:tags r:id="rId1"/>
    </p:custDataLst>
    <p:extLst>
      <p:ext uri="{BB962C8B-B14F-4D97-AF65-F5344CB8AC3E}">
        <p14:creationId xmlns:p14="http://schemas.microsoft.com/office/powerpoint/2010/main" val="66756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10160000" cy="563563"/>
          </a:xfrm>
        </p:spPr>
        <p:txBody>
          <a:bodyPr/>
          <a:lstStyle/>
          <a:p>
            <a:r>
              <a:rPr lang="en-US" sz="3200" dirty="0"/>
              <a:t>Biological/Disease Impact of </a:t>
            </a:r>
            <a:br>
              <a:rPr lang="en-US" sz="3200" dirty="0"/>
            </a:br>
            <a:r>
              <a:rPr lang="en-US" sz="3200" dirty="0"/>
              <a:t>Experimental Design</a:t>
            </a:r>
          </a:p>
        </p:txBody>
      </p:sp>
      <p:sp>
        <p:nvSpPr>
          <p:cNvPr id="4" name="Slide Number Placeholder 3"/>
          <p:cNvSpPr>
            <a:spLocks noGrp="1"/>
          </p:cNvSpPr>
          <p:nvPr>
            <p:ph type="sldNum" sz="quarter" idx="10"/>
          </p:nvPr>
        </p:nvSpPr>
        <p:spPr/>
        <p:txBody>
          <a:bodyPr/>
          <a:lstStyle/>
          <a:p>
            <a:fld id="{60583324-AE1C-3546-A724-4BA4670D7901}" type="slidenum">
              <a:rPr lang="en-US" smtClean="0"/>
              <a:pPr/>
              <a:t>15</a:t>
            </a:fld>
            <a:endParaRPr lang="en-US" dirty="0"/>
          </a:p>
        </p:txBody>
      </p:sp>
      <p:grpSp>
        <p:nvGrpSpPr>
          <p:cNvPr id="37" name="Group 36"/>
          <p:cNvGrpSpPr/>
          <p:nvPr/>
        </p:nvGrpSpPr>
        <p:grpSpPr>
          <a:xfrm>
            <a:off x="2117860" y="1195307"/>
            <a:ext cx="7940540" cy="5104907"/>
            <a:chOff x="453608" y="1143710"/>
            <a:chExt cx="7634664" cy="4908262"/>
          </a:xfrm>
        </p:grpSpPr>
        <p:grpSp>
          <p:nvGrpSpPr>
            <p:cNvPr id="38" name="Group 37"/>
            <p:cNvGrpSpPr/>
            <p:nvPr/>
          </p:nvGrpSpPr>
          <p:grpSpPr>
            <a:xfrm>
              <a:off x="453608" y="1143710"/>
              <a:ext cx="7634664" cy="4722593"/>
              <a:chOff x="1998884" y="838200"/>
              <a:chExt cx="5619578" cy="3476117"/>
            </a:xfrm>
          </p:grpSpPr>
          <p:sp>
            <p:nvSpPr>
              <p:cNvPr id="53" name="TextBox 52"/>
              <p:cNvSpPr txBox="1"/>
              <p:nvPr/>
            </p:nvSpPr>
            <p:spPr>
              <a:xfrm rot="16200000">
                <a:off x="1441599" y="2490940"/>
                <a:ext cx="1371591" cy="257022"/>
              </a:xfrm>
              <a:prstGeom prst="rect">
                <a:avLst/>
              </a:prstGeom>
              <a:noFill/>
            </p:spPr>
            <p:txBody>
              <a:bodyPr wrap="square" rtlCol="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Helvetica"/>
                  </a:rPr>
                  <a:t>Disease Impact, %</a:t>
                </a:r>
              </a:p>
            </p:txBody>
          </p:sp>
          <p:cxnSp>
            <p:nvCxnSpPr>
              <p:cNvPr id="54" name="Straight Connector 53"/>
              <p:cNvCxnSpPr/>
              <p:nvPr/>
            </p:nvCxnSpPr>
            <p:spPr>
              <a:xfrm>
                <a:off x="2667000" y="990600"/>
                <a:ext cx="0" cy="3276600"/>
              </a:xfrm>
              <a:prstGeom prst="line">
                <a:avLst/>
              </a:prstGeom>
              <a:noFill/>
              <a:ln w="12700" cap="flat" cmpd="sng" algn="ctr">
                <a:solidFill>
                  <a:sysClr val="window" lastClr="FFFFFF">
                    <a:lumMod val="50000"/>
                  </a:sysClr>
                </a:solidFill>
                <a:prstDash val="solid"/>
              </a:ln>
              <a:effectLst/>
            </p:spPr>
          </p:cxnSp>
          <p:cxnSp>
            <p:nvCxnSpPr>
              <p:cNvPr id="55" name="Straight Connector 54"/>
              <p:cNvCxnSpPr/>
              <p:nvPr/>
            </p:nvCxnSpPr>
            <p:spPr>
              <a:xfrm rot="16200000">
                <a:off x="2611381" y="934981"/>
                <a:ext cx="0" cy="111237"/>
              </a:xfrm>
              <a:prstGeom prst="line">
                <a:avLst/>
              </a:prstGeom>
              <a:noFill/>
              <a:ln w="12700" cap="flat" cmpd="sng" algn="ctr">
                <a:solidFill>
                  <a:sysClr val="window" lastClr="FFFFFF">
                    <a:lumMod val="50000"/>
                  </a:sysClr>
                </a:solidFill>
                <a:prstDash val="solid"/>
              </a:ln>
              <a:effectLst/>
            </p:spPr>
          </p:cxnSp>
          <p:cxnSp>
            <p:nvCxnSpPr>
              <p:cNvPr id="56" name="Straight Connector 55"/>
              <p:cNvCxnSpPr/>
              <p:nvPr/>
            </p:nvCxnSpPr>
            <p:spPr>
              <a:xfrm rot="16200000">
                <a:off x="2611381" y="1575061"/>
                <a:ext cx="0" cy="111237"/>
              </a:xfrm>
              <a:prstGeom prst="line">
                <a:avLst/>
              </a:prstGeom>
              <a:noFill/>
              <a:ln w="12700" cap="flat" cmpd="sng" algn="ctr">
                <a:solidFill>
                  <a:sysClr val="window" lastClr="FFFFFF">
                    <a:lumMod val="50000"/>
                  </a:sysClr>
                </a:solidFill>
                <a:prstDash val="solid"/>
              </a:ln>
              <a:effectLst/>
            </p:spPr>
          </p:cxnSp>
          <p:cxnSp>
            <p:nvCxnSpPr>
              <p:cNvPr id="57" name="Straight Connector 56"/>
              <p:cNvCxnSpPr/>
              <p:nvPr/>
            </p:nvCxnSpPr>
            <p:spPr>
              <a:xfrm rot="16200000">
                <a:off x="2611381" y="2215141"/>
                <a:ext cx="0" cy="111237"/>
              </a:xfrm>
              <a:prstGeom prst="line">
                <a:avLst/>
              </a:prstGeom>
              <a:noFill/>
              <a:ln w="12700" cap="flat" cmpd="sng" algn="ctr">
                <a:solidFill>
                  <a:sysClr val="window" lastClr="FFFFFF">
                    <a:lumMod val="50000"/>
                  </a:sysClr>
                </a:solidFill>
                <a:prstDash val="solid"/>
              </a:ln>
              <a:effectLst/>
            </p:spPr>
          </p:cxnSp>
          <p:cxnSp>
            <p:nvCxnSpPr>
              <p:cNvPr id="58" name="Straight Connector 57"/>
              <p:cNvCxnSpPr/>
              <p:nvPr/>
            </p:nvCxnSpPr>
            <p:spPr>
              <a:xfrm rot="16200000">
                <a:off x="2611381" y="2855221"/>
                <a:ext cx="0" cy="111237"/>
              </a:xfrm>
              <a:prstGeom prst="line">
                <a:avLst/>
              </a:prstGeom>
              <a:noFill/>
              <a:ln w="12700" cap="flat" cmpd="sng" algn="ctr">
                <a:solidFill>
                  <a:sysClr val="window" lastClr="FFFFFF">
                    <a:lumMod val="50000"/>
                  </a:sysClr>
                </a:solidFill>
                <a:prstDash val="solid"/>
              </a:ln>
              <a:effectLst/>
            </p:spPr>
          </p:cxnSp>
          <p:cxnSp>
            <p:nvCxnSpPr>
              <p:cNvPr id="59" name="Straight Connector 58"/>
              <p:cNvCxnSpPr/>
              <p:nvPr/>
            </p:nvCxnSpPr>
            <p:spPr>
              <a:xfrm rot="16200000">
                <a:off x="2611381" y="3495301"/>
                <a:ext cx="0" cy="111237"/>
              </a:xfrm>
              <a:prstGeom prst="line">
                <a:avLst/>
              </a:prstGeom>
              <a:noFill/>
              <a:ln w="12700" cap="flat" cmpd="sng" algn="ctr">
                <a:solidFill>
                  <a:sysClr val="window" lastClr="FFFFFF">
                    <a:lumMod val="50000"/>
                  </a:sysClr>
                </a:solidFill>
                <a:prstDash val="solid"/>
              </a:ln>
              <a:effectLst/>
            </p:spPr>
          </p:cxnSp>
          <p:sp>
            <p:nvSpPr>
              <p:cNvPr id="60" name="TextBox 59"/>
              <p:cNvSpPr txBox="1"/>
              <p:nvPr/>
            </p:nvSpPr>
            <p:spPr>
              <a:xfrm>
                <a:off x="2133600" y="838200"/>
                <a:ext cx="457200" cy="275717"/>
              </a:xfrm>
              <a:prstGeom prst="rect">
                <a:avLst/>
              </a:prstGeom>
              <a:noFill/>
            </p:spPr>
            <p:txBody>
              <a:bodyPr wrap="square" rtlCol="0">
                <a:spAutoFit/>
              </a:bodyPr>
              <a:lstStyle/>
              <a:p>
                <a:pPr marL="0" marR="0" lvl="0" indent="0" algn="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Helvetica"/>
                  </a:rPr>
                  <a:t>100</a:t>
                </a:r>
              </a:p>
            </p:txBody>
          </p:sp>
          <p:sp>
            <p:nvSpPr>
              <p:cNvPr id="61" name="TextBox 60"/>
              <p:cNvSpPr txBox="1"/>
              <p:nvPr/>
            </p:nvSpPr>
            <p:spPr>
              <a:xfrm>
                <a:off x="2133600" y="1476883"/>
                <a:ext cx="457200" cy="275717"/>
              </a:xfrm>
              <a:prstGeom prst="rect">
                <a:avLst/>
              </a:prstGeom>
              <a:noFill/>
            </p:spPr>
            <p:txBody>
              <a:bodyPr wrap="square" rtlCol="0">
                <a:spAutoFit/>
              </a:bodyPr>
              <a:lstStyle/>
              <a:p>
                <a:pPr marL="0" marR="0" lvl="0" indent="0" algn="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Helvetica"/>
                  </a:rPr>
                  <a:t>80</a:t>
                </a:r>
              </a:p>
            </p:txBody>
          </p:sp>
          <p:sp>
            <p:nvSpPr>
              <p:cNvPr id="62" name="TextBox 61"/>
              <p:cNvSpPr txBox="1"/>
              <p:nvPr/>
            </p:nvSpPr>
            <p:spPr>
              <a:xfrm>
                <a:off x="2133600" y="2133600"/>
                <a:ext cx="457200" cy="275717"/>
              </a:xfrm>
              <a:prstGeom prst="rect">
                <a:avLst/>
              </a:prstGeom>
              <a:noFill/>
            </p:spPr>
            <p:txBody>
              <a:bodyPr wrap="square" rtlCol="0">
                <a:spAutoFit/>
              </a:bodyPr>
              <a:lstStyle/>
              <a:p>
                <a:pPr marL="0" marR="0" lvl="0" indent="0" algn="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Helvetica"/>
                  </a:rPr>
                  <a:t>60</a:t>
                </a:r>
              </a:p>
            </p:txBody>
          </p:sp>
          <p:sp>
            <p:nvSpPr>
              <p:cNvPr id="63" name="TextBox 62"/>
              <p:cNvSpPr txBox="1"/>
              <p:nvPr/>
            </p:nvSpPr>
            <p:spPr>
              <a:xfrm>
                <a:off x="2133600" y="2743200"/>
                <a:ext cx="457200" cy="275717"/>
              </a:xfrm>
              <a:prstGeom prst="rect">
                <a:avLst/>
              </a:prstGeom>
              <a:noFill/>
            </p:spPr>
            <p:txBody>
              <a:bodyPr wrap="square" rtlCol="0">
                <a:spAutoFit/>
              </a:bodyPr>
              <a:lstStyle/>
              <a:p>
                <a:pPr marL="0" marR="0" lvl="0" indent="0" algn="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Helvetica"/>
                  </a:rPr>
                  <a:t>40</a:t>
                </a:r>
              </a:p>
            </p:txBody>
          </p:sp>
          <p:sp>
            <p:nvSpPr>
              <p:cNvPr id="64" name="TextBox 63"/>
              <p:cNvSpPr txBox="1"/>
              <p:nvPr/>
            </p:nvSpPr>
            <p:spPr>
              <a:xfrm>
                <a:off x="2133600" y="3381883"/>
                <a:ext cx="457200" cy="275717"/>
              </a:xfrm>
              <a:prstGeom prst="rect">
                <a:avLst/>
              </a:prstGeom>
              <a:noFill/>
            </p:spPr>
            <p:txBody>
              <a:bodyPr wrap="square" rtlCol="0">
                <a:spAutoFit/>
              </a:bodyPr>
              <a:lstStyle/>
              <a:p>
                <a:pPr marL="0" marR="0" lvl="0" indent="0" algn="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Helvetica"/>
                  </a:rPr>
                  <a:t>20</a:t>
                </a:r>
              </a:p>
            </p:txBody>
          </p:sp>
          <p:sp>
            <p:nvSpPr>
              <p:cNvPr id="65" name="TextBox 64"/>
              <p:cNvSpPr txBox="1"/>
              <p:nvPr/>
            </p:nvSpPr>
            <p:spPr>
              <a:xfrm>
                <a:off x="2133600" y="4038600"/>
                <a:ext cx="457200" cy="275717"/>
              </a:xfrm>
              <a:prstGeom prst="rect">
                <a:avLst/>
              </a:prstGeom>
              <a:noFill/>
            </p:spPr>
            <p:txBody>
              <a:bodyPr wrap="square" rtlCol="0">
                <a:spAutoFit/>
              </a:bodyPr>
              <a:lstStyle/>
              <a:p>
                <a:pPr marL="0" marR="0" lvl="0" indent="0" algn="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Helvetica"/>
                  </a:rPr>
                  <a:t>0</a:t>
                </a:r>
              </a:p>
            </p:txBody>
          </p:sp>
          <p:cxnSp>
            <p:nvCxnSpPr>
              <p:cNvPr id="66" name="Straight Connector 65"/>
              <p:cNvCxnSpPr/>
              <p:nvPr/>
            </p:nvCxnSpPr>
            <p:spPr>
              <a:xfrm>
                <a:off x="2590800" y="4191000"/>
                <a:ext cx="5027662" cy="0"/>
              </a:xfrm>
              <a:prstGeom prst="line">
                <a:avLst/>
              </a:prstGeom>
              <a:noFill/>
              <a:ln w="12700" cap="flat" cmpd="sng" algn="ctr">
                <a:solidFill>
                  <a:sysClr val="window" lastClr="FFFFFF">
                    <a:lumMod val="50000"/>
                  </a:sysClr>
                </a:solidFill>
                <a:prstDash val="solid"/>
              </a:ln>
              <a:effectLst/>
            </p:spPr>
          </p:cxnSp>
        </p:grpSp>
        <p:grpSp>
          <p:nvGrpSpPr>
            <p:cNvPr id="39" name="Group 38"/>
            <p:cNvGrpSpPr/>
            <p:nvPr/>
          </p:nvGrpSpPr>
          <p:grpSpPr>
            <a:xfrm>
              <a:off x="1617084" y="1399112"/>
              <a:ext cx="1372151" cy="793276"/>
              <a:chOff x="2993978" y="1806283"/>
              <a:chExt cx="1197021" cy="692030"/>
            </a:xfrm>
          </p:grpSpPr>
          <p:sp>
            <p:nvSpPr>
              <p:cNvPr id="49" name="TextBox 48"/>
              <p:cNvSpPr txBox="1"/>
              <p:nvPr/>
            </p:nvSpPr>
            <p:spPr>
              <a:xfrm>
                <a:off x="3200400" y="1806283"/>
                <a:ext cx="838200" cy="3872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Helvetica"/>
                  </a:rPr>
                  <a:t>Control</a:t>
                </a:r>
              </a:p>
            </p:txBody>
          </p:sp>
          <p:sp>
            <p:nvSpPr>
              <p:cNvPr id="50" name="Rectangle 49"/>
              <p:cNvSpPr/>
              <p:nvPr/>
            </p:nvSpPr>
            <p:spPr>
              <a:xfrm>
                <a:off x="2993978" y="1929574"/>
                <a:ext cx="152400" cy="152400"/>
              </a:xfrm>
              <a:prstGeom prst="rect">
                <a:avLst/>
              </a:prstGeom>
              <a:solidFill>
                <a:srgbClr val="20558A"/>
              </a:solidFill>
            </p:spPr>
            <p:txBody>
              <a:bodyPr wrap="square" tIns="91440" bIns="91440">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a:cs typeface="Times"/>
                </a:endParaRPr>
              </a:p>
            </p:txBody>
          </p:sp>
          <p:sp>
            <p:nvSpPr>
              <p:cNvPr id="51" name="Rectangle 50"/>
              <p:cNvSpPr/>
              <p:nvPr/>
            </p:nvSpPr>
            <p:spPr>
              <a:xfrm>
                <a:off x="2995509" y="2234374"/>
                <a:ext cx="152400" cy="152400"/>
              </a:xfrm>
              <a:prstGeom prst="rect">
                <a:avLst/>
              </a:prstGeom>
              <a:solidFill>
                <a:srgbClr val="4BACC6"/>
              </a:solidFill>
            </p:spPr>
            <p:txBody>
              <a:bodyPr wrap="square" tIns="91440" bIns="91440">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a:cs typeface="Times"/>
                </a:endParaRPr>
              </a:p>
            </p:txBody>
          </p:sp>
          <p:sp>
            <p:nvSpPr>
              <p:cNvPr id="52" name="TextBox 51"/>
              <p:cNvSpPr txBox="1"/>
              <p:nvPr/>
            </p:nvSpPr>
            <p:spPr>
              <a:xfrm>
                <a:off x="3200400" y="2111084"/>
                <a:ext cx="990599" cy="3872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Helvetica"/>
                  </a:rPr>
                  <a:t>Treatment</a:t>
                </a:r>
              </a:p>
            </p:txBody>
          </p:sp>
        </p:grpSp>
        <p:sp>
          <p:nvSpPr>
            <p:cNvPr id="40" name="TextBox 39"/>
            <p:cNvSpPr txBox="1"/>
            <p:nvPr/>
          </p:nvSpPr>
          <p:spPr>
            <a:xfrm>
              <a:off x="3903118" y="5702786"/>
              <a:ext cx="1940699" cy="349186"/>
            </a:xfrm>
            <a:prstGeom prst="rect">
              <a:avLst/>
            </a:prstGeom>
            <a:noFill/>
          </p:spPr>
          <p:txBody>
            <a:bodyPr wrap="square" rtlCol="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Helvetica"/>
                </a:rPr>
                <a:t>Male</a:t>
              </a:r>
            </a:p>
          </p:txBody>
        </p:sp>
        <p:sp>
          <p:nvSpPr>
            <p:cNvPr id="41" name="TextBox 40"/>
            <p:cNvSpPr txBox="1"/>
            <p:nvPr/>
          </p:nvSpPr>
          <p:spPr>
            <a:xfrm>
              <a:off x="5921817" y="5702786"/>
              <a:ext cx="1940699" cy="349186"/>
            </a:xfrm>
            <a:prstGeom prst="rect">
              <a:avLst/>
            </a:prstGeom>
            <a:noFill/>
          </p:spPr>
          <p:txBody>
            <a:bodyPr wrap="square" rtlCol="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Helvetica"/>
                </a:rPr>
                <a:t>Female</a:t>
              </a:r>
            </a:p>
          </p:txBody>
        </p:sp>
        <p:sp>
          <p:nvSpPr>
            <p:cNvPr id="42" name="Rectangle 41"/>
            <p:cNvSpPr/>
            <p:nvPr/>
          </p:nvSpPr>
          <p:spPr>
            <a:xfrm>
              <a:off x="3984360" y="3476881"/>
              <a:ext cx="781822" cy="2233779"/>
            </a:xfrm>
            <a:prstGeom prst="rect">
              <a:avLst/>
            </a:prstGeom>
            <a:solidFill>
              <a:srgbClr val="20558A"/>
            </a:solidFill>
          </p:spPr>
          <p:txBody>
            <a:bodyPr wrap="square" tIns="91440" bIns="91440">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a:cs typeface="Times"/>
              </a:endParaRPr>
            </a:p>
          </p:txBody>
        </p:sp>
        <p:sp>
          <p:nvSpPr>
            <p:cNvPr id="43" name="Rectangle 42"/>
            <p:cNvSpPr/>
            <p:nvPr/>
          </p:nvSpPr>
          <p:spPr>
            <a:xfrm>
              <a:off x="6096632" y="5152215"/>
              <a:ext cx="781822" cy="558445"/>
            </a:xfrm>
            <a:prstGeom prst="rect">
              <a:avLst/>
            </a:prstGeom>
            <a:solidFill>
              <a:srgbClr val="20558A"/>
            </a:solidFill>
          </p:spPr>
          <p:txBody>
            <a:bodyPr wrap="square" tIns="91440" bIns="91440">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a:cs typeface="Times"/>
              </a:endParaRPr>
            </a:p>
          </p:txBody>
        </p:sp>
        <p:sp>
          <p:nvSpPr>
            <p:cNvPr id="44" name="Rectangle 43"/>
            <p:cNvSpPr/>
            <p:nvPr/>
          </p:nvSpPr>
          <p:spPr>
            <a:xfrm>
              <a:off x="4762659" y="5152215"/>
              <a:ext cx="781822" cy="558445"/>
            </a:xfrm>
            <a:prstGeom prst="rect">
              <a:avLst/>
            </a:prstGeom>
            <a:solidFill>
              <a:srgbClr val="4BACC6"/>
            </a:solidFill>
          </p:spPr>
          <p:txBody>
            <a:bodyPr wrap="square" tIns="91440" bIns="91440">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a:cs typeface="Times"/>
              </a:endParaRPr>
            </a:p>
          </p:txBody>
        </p:sp>
        <p:sp>
          <p:nvSpPr>
            <p:cNvPr id="45" name="Rectangle 44"/>
            <p:cNvSpPr/>
            <p:nvPr/>
          </p:nvSpPr>
          <p:spPr>
            <a:xfrm>
              <a:off x="6874931" y="3141815"/>
              <a:ext cx="781822" cy="2568845"/>
            </a:xfrm>
            <a:prstGeom prst="rect">
              <a:avLst/>
            </a:prstGeom>
            <a:solidFill>
              <a:srgbClr val="4BACC6"/>
            </a:solidFill>
          </p:spPr>
          <p:txBody>
            <a:bodyPr wrap="square" tIns="91440" bIns="91440">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a:cs typeface="Times"/>
              </a:endParaRPr>
            </a:p>
          </p:txBody>
        </p:sp>
        <p:sp>
          <p:nvSpPr>
            <p:cNvPr id="46" name="TextBox 45"/>
            <p:cNvSpPr txBox="1"/>
            <p:nvPr/>
          </p:nvSpPr>
          <p:spPr>
            <a:xfrm>
              <a:off x="1775395" y="5698767"/>
              <a:ext cx="1798827" cy="349186"/>
            </a:xfrm>
            <a:prstGeom prst="rect">
              <a:avLst/>
            </a:prstGeom>
            <a:noFill/>
          </p:spPr>
          <p:txBody>
            <a:bodyPr wrap="square" rtlCol="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Helvetica"/>
                </a:rPr>
                <a:t>Aggregated</a:t>
              </a:r>
            </a:p>
          </p:txBody>
        </p:sp>
        <p:sp>
          <p:nvSpPr>
            <p:cNvPr id="47" name="Rectangle 46"/>
            <p:cNvSpPr/>
            <p:nvPr/>
          </p:nvSpPr>
          <p:spPr>
            <a:xfrm>
              <a:off x="1878919" y="4456478"/>
              <a:ext cx="724668" cy="1242288"/>
            </a:xfrm>
            <a:prstGeom prst="rect">
              <a:avLst/>
            </a:prstGeom>
            <a:solidFill>
              <a:srgbClr val="20558A"/>
            </a:solidFill>
          </p:spPr>
          <p:txBody>
            <a:bodyPr wrap="square" tIns="91440" bIns="91440">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a:cs typeface="Times"/>
              </a:endParaRPr>
            </a:p>
          </p:txBody>
        </p:sp>
        <p:sp>
          <p:nvSpPr>
            <p:cNvPr id="48" name="Rectangle 47"/>
            <p:cNvSpPr/>
            <p:nvPr/>
          </p:nvSpPr>
          <p:spPr>
            <a:xfrm>
              <a:off x="2603588" y="4249430"/>
              <a:ext cx="724668" cy="1449336"/>
            </a:xfrm>
            <a:prstGeom prst="rect">
              <a:avLst/>
            </a:prstGeom>
            <a:solidFill>
              <a:srgbClr val="4BACC6"/>
            </a:solidFill>
          </p:spPr>
          <p:txBody>
            <a:bodyPr wrap="square" tIns="91440" bIns="91440">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a:cs typeface="Times"/>
              </a:endParaRPr>
            </a:p>
          </p:txBody>
        </p:sp>
      </p:grpSp>
    </p:spTree>
    <p:extLst>
      <p:ext uri="{BB962C8B-B14F-4D97-AF65-F5344CB8AC3E}">
        <p14:creationId xmlns:p14="http://schemas.microsoft.com/office/powerpoint/2010/main" val="207757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76400" y="0"/>
            <a:ext cx="5922458" cy="6858000"/>
          </a:xfrm>
          <a:prstGeom prst="rect">
            <a:avLst/>
          </a:prstGeom>
        </p:spPr>
      </p:pic>
      <p:sp>
        <p:nvSpPr>
          <p:cNvPr id="4" name="Slide Number Placeholder 3"/>
          <p:cNvSpPr>
            <a:spLocks noGrp="1"/>
          </p:cNvSpPr>
          <p:nvPr>
            <p:ph type="sldNum" sz="quarter" idx="10"/>
          </p:nvPr>
        </p:nvSpPr>
        <p:spPr>
          <a:xfrm>
            <a:off x="11770287" y="6537326"/>
            <a:ext cx="414339" cy="320674"/>
          </a:xfrm>
        </p:spPr>
        <p:txBody>
          <a:bodyPr/>
          <a:lstStyle/>
          <a:p>
            <a:pPr>
              <a:defRPr/>
            </a:pPr>
            <a:fld id="{161627A0-52BE-49C3-90CB-787EE860760A}" type="slidenum">
              <a:rPr lang="en-US">
                <a:solidFill>
                  <a:schemeClr val="tx1"/>
                </a:solidFill>
              </a:rPr>
              <a:pPr>
                <a:defRPr/>
              </a:pPr>
              <a:t>16</a:t>
            </a:fld>
            <a:endParaRPr lang="en-US" dirty="0">
              <a:solidFill>
                <a:schemeClr val="tx1"/>
              </a:solidFill>
            </a:endParaRPr>
          </a:p>
        </p:txBody>
      </p:sp>
      <p:sp>
        <p:nvSpPr>
          <p:cNvPr id="9" name="TextBox 8"/>
          <p:cNvSpPr txBox="1"/>
          <p:nvPr/>
        </p:nvSpPr>
        <p:spPr>
          <a:xfrm>
            <a:off x="8305800" y="1035855"/>
            <a:ext cx="2971800" cy="5632311"/>
          </a:xfrm>
          <a:prstGeom prst="rect">
            <a:avLst/>
          </a:prstGeom>
          <a:noFill/>
        </p:spPr>
        <p:txBody>
          <a:bodyPr wrap="square" rtlCol="0">
            <a:spAutoFit/>
          </a:bodyPr>
          <a:lstStyle/>
          <a:p>
            <a:r>
              <a:rPr lang="en-US" sz="2000" i="1" dirty="0">
                <a:solidFill>
                  <a:srgbClr val="00359E"/>
                </a:solidFill>
                <a:latin typeface="Calibri" panose="020F0502020204030204" pitchFamily="34" charset="0"/>
                <a:cs typeface="Arial" panose="020B0604020202020204" pitchFamily="34" charset="0"/>
              </a:rPr>
              <a:t>Since the 1960s, more than 400 widely used cell lines worldwide have been shown to have been misidentified</a:t>
            </a:r>
          </a:p>
          <a:p>
            <a:endParaRPr lang="en-US" sz="2000" i="1" dirty="0">
              <a:solidFill>
                <a:srgbClr val="00359E"/>
              </a:solidFill>
              <a:latin typeface="Calibri" panose="020F0502020204030204" pitchFamily="34" charset="0"/>
              <a:cs typeface="Arial" panose="020B0604020202020204" pitchFamily="34" charset="0"/>
            </a:endParaRPr>
          </a:p>
          <a:p>
            <a:r>
              <a:rPr lang="en-US" sz="2000" i="1" dirty="0">
                <a:solidFill>
                  <a:srgbClr val="00359E"/>
                </a:solidFill>
                <a:latin typeface="Calibri" panose="020F0502020204030204" pitchFamily="34" charset="0"/>
                <a:cs typeface="Arial" panose="020B0604020202020204" pitchFamily="34" charset="0"/>
              </a:rPr>
              <a:t>A 2011 study of 122 different head and neck cancer cell lines revealed that 37 (30%) were misidentified</a:t>
            </a:r>
          </a:p>
          <a:p>
            <a:endParaRPr lang="en-US" sz="2000" i="1" dirty="0">
              <a:solidFill>
                <a:srgbClr val="00359E"/>
              </a:solidFill>
              <a:latin typeface="Calibri" panose="020F0502020204030204" pitchFamily="34" charset="0"/>
              <a:cs typeface="Arial" panose="020B0604020202020204" pitchFamily="34" charset="0"/>
            </a:endParaRPr>
          </a:p>
          <a:p>
            <a:r>
              <a:rPr lang="en-US" sz="2000" i="1" dirty="0">
                <a:solidFill>
                  <a:srgbClr val="00359E"/>
                </a:solidFill>
                <a:latin typeface="Calibri" panose="020F0502020204030204" pitchFamily="34" charset="0"/>
                <a:cs typeface="Arial" panose="020B0604020202020204" pitchFamily="34" charset="0"/>
              </a:rPr>
              <a:t>Studies using just two misidentified cell lines were included in 3 grants funded by the NIH, two clinical trials, 11 patents, and &gt;100 papers</a:t>
            </a:r>
          </a:p>
        </p:txBody>
      </p:sp>
    </p:spTree>
    <p:custDataLst>
      <p:tags r:id="rId1"/>
    </p:custDataLst>
    <p:extLst>
      <p:ext uri="{BB962C8B-B14F-4D97-AF65-F5344CB8AC3E}">
        <p14:creationId xmlns:p14="http://schemas.microsoft.com/office/powerpoint/2010/main" val="404188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10160000" cy="563563"/>
          </a:xfrm>
        </p:spPr>
        <p:txBody>
          <a:bodyPr/>
          <a:lstStyle/>
          <a:p>
            <a:r>
              <a:rPr lang="en-US" sz="2800" dirty="0"/>
              <a:t>New Journal Policies to </a:t>
            </a:r>
            <a:br>
              <a:rPr lang="en-US" sz="2800" dirty="0"/>
            </a:br>
            <a:r>
              <a:rPr lang="en-US" sz="2800" dirty="0"/>
              <a:t>Enhance Reproducibility</a:t>
            </a:r>
          </a:p>
        </p:txBody>
      </p:sp>
      <p:sp>
        <p:nvSpPr>
          <p:cNvPr id="4" name="Slide Number Placeholder 3"/>
          <p:cNvSpPr>
            <a:spLocks noGrp="1"/>
          </p:cNvSpPr>
          <p:nvPr>
            <p:ph type="sldNum" sz="quarter" idx="10"/>
          </p:nvPr>
        </p:nvSpPr>
        <p:spPr/>
        <p:txBody>
          <a:bodyPr/>
          <a:lstStyle/>
          <a:p>
            <a:fld id="{60583324-AE1C-3546-A724-4BA4670D7901}" type="slidenum">
              <a:rPr lang="en-US" smtClean="0"/>
              <a:pPr/>
              <a:t>17</a:t>
            </a:fld>
            <a:endParaRPr lang="en-US" dirty="0"/>
          </a:p>
        </p:txBody>
      </p:sp>
      <p:pic>
        <p:nvPicPr>
          <p:cNvPr id="3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4806" y="883865"/>
            <a:ext cx="4849529" cy="599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81800" y="1295400"/>
            <a:ext cx="4733570" cy="4205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120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70000" y="1255979"/>
            <a:ext cx="5334000" cy="4324350"/>
          </a:xfrm>
        </p:spPr>
        <p:txBody>
          <a:bodyPr>
            <a:normAutofit fontScale="92500" lnSpcReduction="20000"/>
          </a:bodyPr>
          <a:lstStyle/>
          <a:p>
            <a:pPr>
              <a:spcBef>
                <a:spcPts val="900"/>
              </a:spcBef>
            </a:pPr>
            <a:r>
              <a:rPr lang="en-US" dirty="0">
                <a:solidFill>
                  <a:schemeClr val="tx1"/>
                </a:solidFill>
                <a:latin typeface="Helvetica" panose="020B0604020202020204" pitchFamily="34" charset="0"/>
                <a:cs typeface="Helvetica" panose="020B0604020202020204" pitchFamily="34" charset="0"/>
              </a:rPr>
              <a:t>Rigorous statistical analysis</a:t>
            </a:r>
          </a:p>
          <a:p>
            <a:pPr>
              <a:spcBef>
                <a:spcPts val="900"/>
              </a:spcBef>
            </a:pPr>
            <a:r>
              <a:rPr lang="en-US" dirty="0">
                <a:solidFill>
                  <a:schemeClr val="tx1"/>
                </a:solidFill>
                <a:latin typeface="Helvetica" panose="020B0604020202020204" pitchFamily="34" charset="0"/>
                <a:cs typeface="Helvetica" panose="020B0604020202020204" pitchFamily="34" charset="0"/>
              </a:rPr>
              <a:t>Transparency in reporting</a:t>
            </a:r>
          </a:p>
          <a:p>
            <a:pPr>
              <a:spcBef>
                <a:spcPts val="900"/>
              </a:spcBef>
            </a:pPr>
            <a:r>
              <a:rPr lang="en-US" dirty="0">
                <a:solidFill>
                  <a:schemeClr val="tx1"/>
                </a:solidFill>
                <a:latin typeface="Helvetica" panose="020B0604020202020204" pitchFamily="34" charset="0"/>
                <a:cs typeface="Helvetica" panose="020B0604020202020204" pitchFamily="34" charset="0"/>
              </a:rPr>
              <a:t>Data and material sharing</a:t>
            </a:r>
          </a:p>
          <a:p>
            <a:pPr>
              <a:spcBef>
                <a:spcPts val="900"/>
              </a:spcBef>
            </a:pPr>
            <a:r>
              <a:rPr lang="en-US" dirty="0">
                <a:solidFill>
                  <a:schemeClr val="tx1"/>
                </a:solidFill>
                <a:latin typeface="Helvetica" panose="020B0604020202020204" pitchFamily="34" charset="0"/>
                <a:cs typeface="Helvetica" panose="020B0604020202020204" pitchFamily="34" charset="0"/>
              </a:rPr>
              <a:t>Consideration of refutations</a:t>
            </a:r>
          </a:p>
          <a:p>
            <a:pPr>
              <a:spcBef>
                <a:spcPts val="900"/>
              </a:spcBef>
            </a:pPr>
            <a:r>
              <a:rPr lang="en-US" dirty="0">
                <a:solidFill>
                  <a:schemeClr val="tx1"/>
                </a:solidFill>
                <a:latin typeface="Helvetica" panose="020B0604020202020204" pitchFamily="34" charset="0"/>
                <a:cs typeface="Helvetica" panose="020B0604020202020204" pitchFamily="34" charset="0"/>
              </a:rPr>
              <a:t>Consider establishing best practice guidelines for:</a:t>
            </a:r>
          </a:p>
          <a:p>
            <a:pPr lvl="1">
              <a:spcBef>
                <a:spcPts val="900"/>
              </a:spcBef>
              <a:buClr>
                <a:srgbClr val="003399"/>
              </a:buClr>
              <a:buFont typeface="Arial" panose="020B0604020202020204" pitchFamily="34" charset="0"/>
              <a:buChar char="•"/>
            </a:pPr>
            <a:r>
              <a:rPr lang="en-US" dirty="0">
                <a:solidFill>
                  <a:srgbClr val="003399"/>
                </a:solidFill>
                <a:latin typeface="Helvetica" panose="020B0604020202020204" pitchFamily="34" charset="0"/>
                <a:cs typeface="Helvetica" panose="020B0604020202020204" pitchFamily="34" charset="0"/>
              </a:rPr>
              <a:t>Antibodies</a:t>
            </a:r>
          </a:p>
          <a:p>
            <a:pPr lvl="1">
              <a:buClr>
                <a:srgbClr val="003399"/>
              </a:buClr>
              <a:buFont typeface="Arial" panose="020B0604020202020204" pitchFamily="34" charset="0"/>
              <a:buChar char="•"/>
            </a:pPr>
            <a:r>
              <a:rPr lang="en-US" dirty="0">
                <a:solidFill>
                  <a:srgbClr val="003399"/>
                </a:solidFill>
                <a:latin typeface="Helvetica" panose="020B0604020202020204" pitchFamily="34" charset="0"/>
                <a:cs typeface="Helvetica" panose="020B0604020202020204" pitchFamily="34" charset="0"/>
              </a:rPr>
              <a:t>Cell lines</a:t>
            </a:r>
          </a:p>
          <a:p>
            <a:pPr lvl="1">
              <a:buClr>
                <a:srgbClr val="003399"/>
              </a:buClr>
              <a:buFont typeface="Arial" panose="020B0604020202020204" pitchFamily="34" charset="0"/>
              <a:buChar char="•"/>
            </a:pPr>
            <a:r>
              <a:rPr lang="en-US" dirty="0">
                <a:solidFill>
                  <a:srgbClr val="003399"/>
                </a:solidFill>
                <a:latin typeface="Helvetica" panose="020B0604020202020204" pitchFamily="34" charset="0"/>
                <a:cs typeface="Helvetica" panose="020B0604020202020204" pitchFamily="34" charset="0"/>
              </a:rPr>
              <a:t>Animals</a:t>
            </a:r>
          </a:p>
          <a:p>
            <a:pPr marL="411162" lvl="1" indent="0">
              <a:buNone/>
            </a:pPr>
            <a:endParaRPr lang="en-US" dirty="0">
              <a:latin typeface="Helvetica" panose="020B0604020202020204" pitchFamily="34" charset="0"/>
              <a:cs typeface="Helvetica" panose="020B0604020202020204" pitchFamily="34" charset="0"/>
            </a:endParaRPr>
          </a:p>
        </p:txBody>
      </p:sp>
      <p:sp>
        <p:nvSpPr>
          <p:cNvPr id="5" name="TextBox 4"/>
          <p:cNvSpPr txBox="1"/>
          <p:nvPr/>
        </p:nvSpPr>
        <p:spPr>
          <a:xfrm>
            <a:off x="6973253" y="1295400"/>
            <a:ext cx="32766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3399"/>
                </a:solidFill>
                <a:latin typeface="Helvetica" panose="020B0604020202020204" pitchFamily="34" charset="0"/>
                <a:cs typeface="Helvetica" panose="020B0604020202020204" pitchFamily="34" charset="0"/>
              </a:rPr>
              <a:t>Standards</a:t>
            </a:r>
          </a:p>
          <a:p>
            <a:pPr marL="342900" indent="-342900">
              <a:buFont typeface="Arial" panose="020B0604020202020204" pitchFamily="34" charset="0"/>
              <a:buChar char="•"/>
            </a:pPr>
            <a:r>
              <a:rPr lang="en-US" sz="2400" dirty="0">
                <a:solidFill>
                  <a:srgbClr val="003399"/>
                </a:solidFill>
                <a:latin typeface="Helvetica" panose="020B0604020202020204" pitchFamily="34" charset="0"/>
                <a:cs typeface="Helvetica" panose="020B0604020202020204" pitchFamily="34" charset="0"/>
              </a:rPr>
              <a:t>Replicates</a:t>
            </a:r>
          </a:p>
          <a:p>
            <a:pPr marL="342900" indent="-342900">
              <a:buFont typeface="Arial" panose="020B0604020202020204" pitchFamily="34" charset="0"/>
              <a:buChar char="•"/>
            </a:pPr>
            <a:r>
              <a:rPr lang="en-US" sz="2400" dirty="0">
                <a:solidFill>
                  <a:srgbClr val="003399"/>
                </a:solidFill>
                <a:latin typeface="Helvetica" panose="020B0604020202020204" pitchFamily="34" charset="0"/>
                <a:cs typeface="Helvetica" panose="020B0604020202020204" pitchFamily="34" charset="0"/>
              </a:rPr>
              <a:t>Statistics</a:t>
            </a:r>
          </a:p>
          <a:p>
            <a:pPr marL="342900" indent="-342900">
              <a:buFont typeface="Arial" panose="020B0604020202020204" pitchFamily="34" charset="0"/>
              <a:buChar char="•"/>
            </a:pPr>
            <a:r>
              <a:rPr lang="en-US" sz="2400" dirty="0">
                <a:solidFill>
                  <a:srgbClr val="003399"/>
                </a:solidFill>
                <a:latin typeface="Helvetica" panose="020B0604020202020204" pitchFamily="34" charset="0"/>
                <a:cs typeface="Helvetica" panose="020B0604020202020204" pitchFamily="34" charset="0"/>
              </a:rPr>
              <a:t>Randomization</a:t>
            </a:r>
          </a:p>
          <a:p>
            <a:pPr marL="342900" indent="-342900">
              <a:buFont typeface="Arial" panose="020B0604020202020204" pitchFamily="34" charset="0"/>
              <a:buChar char="•"/>
            </a:pPr>
            <a:r>
              <a:rPr lang="en-US" sz="2400" dirty="0">
                <a:solidFill>
                  <a:srgbClr val="003399"/>
                </a:solidFill>
                <a:latin typeface="Helvetica" panose="020B0604020202020204" pitchFamily="34" charset="0"/>
                <a:cs typeface="Helvetica" panose="020B0604020202020204" pitchFamily="34" charset="0"/>
              </a:rPr>
              <a:t>Blinding</a:t>
            </a:r>
          </a:p>
          <a:p>
            <a:pPr marL="342900" indent="-342900">
              <a:buFont typeface="Arial" panose="020B0604020202020204" pitchFamily="34" charset="0"/>
              <a:buChar char="•"/>
            </a:pPr>
            <a:r>
              <a:rPr lang="en-US" sz="2400" dirty="0">
                <a:solidFill>
                  <a:srgbClr val="003399"/>
                </a:solidFill>
                <a:latin typeface="Helvetica" panose="020B0604020202020204" pitchFamily="34" charset="0"/>
                <a:cs typeface="Helvetica" panose="020B0604020202020204" pitchFamily="34" charset="0"/>
              </a:rPr>
              <a:t>Sample size estimation</a:t>
            </a:r>
          </a:p>
          <a:p>
            <a:pPr marL="342900" indent="-342900">
              <a:buFont typeface="Arial" panose="020B0604020202020204" pitchFamily="34" charset="0"/>
              <a:buChar char="•"/>
            </a:pPr>
            <a:r>
              <a:rPr lang="en-US" sz="2400" dirty="0">
                <a:solidFill>
                  <a:srgbClr val="003399"/>
                </a:solidFill>
                <a:latin typeface="Helvetica" panose="020B0604020202020204" pitchFamily="34" charset="0"/>
                <a:cs typeface="Helvetica" panose="020B0604020202020204" pitchFamily="34" charset="0"/>
              </a:rPr>
              <a:t>Inclusion/exclusion criteria</a:t>
            </a:r>
          </a:p>
          <a:p>
            <a:endParaRPr lang="en-US" sz="2400" dirty="0"/>
          </a:p>
        </p:txBody>
      </p:sp>
      <p:sp>
        <p:nvSpPr>
          <p:cNvPr id="10" name="Left Brace 9"/>
          <p:cNvSpPr/>
          <p:nvPr/>
        </p:nvSpPr>
        <p:spPr>
          <a:xfrm>
            <a:off x="6400800" y="1524000"/>
            <a:ext cx="460248" cy="2590800"/>
          </a:xfrm>
          <a:prstGeom prst="leftBrace">
            <a:avLst>
              <a:gd name="adj1" fmla="val 8333"/>
              <a:gd name="adj2" fmla="val 16449"/>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895600" y="5830670"/>
            <a:ext cx="6324600" cy="646331"/>
          </a:xfrm>
          <a:prstGeom prst="rect">
            <a:avLst/>
          </a:prstGeom>
          <a:noFill/>
        </p:spPr>
        <p:txBody>
          <a:bodyPr wrap="square" rtlCol="0">
            <a:spAutoFit/>
          </a:bodyPr>
          <a:lstStyle/>
          <a:p>
            <a:pPr marL="0" lvl="1"/>
            <a:r>
              <a:rPr lang="en-US" dirty="0"/>
              <a:t>http://www.nih.gov/about/reporting-preclinical-research.htm</a:t>
            </a:r>
          </a:p>
          <a:p>
            <a:endParaRPr lang="en-US" dirty="0"/>
          </a:p>
        </p:txBody>
      </p:sp>
      <p:sp>
        <p:nvSpPr>
          <p:cNvPr id="6" name="Slide Number Placeholder 5"/>
          <p:cNvSpPr>
            <a:spLocks noGrp="1"/>
          </p:cNvSpPr>
          <p:nvPr>
            <p:ph type="sldNum" sz="quarter" idx="4294967295"/>
          </p:nvPr>
        </p:nvSpPr>
        <p:spPr>
          <a:xfrm>
            <a:off x="11684000" y="6523705"/>
            <a:ext cx="509341" cy="320674"/>
          </a:xfrm>
          <a:prstGeom prst="rect">
            <a:avLst/>
          </a:prstGeom>
        </p:spPr>
        <p:txBody>
          <a:bodyPr/>
          <a:lstStyle/>
          <a:p>
            <a:pPr algn="l">
              <a:defRPr/>
            </a:pPr>
            <a:fld id="{161627A0-52BE-49C3-90CB-787EE860760A}" type="slidenum">
              <a:rPr lang="en-US">
                <a:solidFill>
                  <a:schemeClr val="tx1"/>
                </a:solidFill>
              </a:rPr>
              <a:pPr algn="l">
                <a:defRPr/>
              </a:pPr>
              <a:t>18</a:t>
            </a:fld>
            <a:endParaRPr lang="en-US" dirty="0">
              <a:solidFill>
                <a:schemeClr val="tx1"/>
              </a:solidFill>
            </a:endParaRPr>
          </a:p>
        </p:txBody>
      </p:sp>
      <p:sp>
        <p:nvSpPr>
          <p:cNvPr id="3" name="Title 2"/>
          <p:cNvSpPr>
            <a:spLocks noGrp="1"/>
          </p:cNvSpPr>
          <p:nvPr>
            <p:ph type="title"/>
          </p:nvPr>
        </p:nvSpPr>
        <p:spPr>
          <a:xfrm>
            <a:off x="1524000" y="198437"/>
            <a:ext cx="10160000" cy="563563"/>
          </a:xfrm>
        </p:spPr>
        <p:txBody>
          <a:bodyPr/>
          <a:lstStyle/>
          <a:p>
            <a:r>
              <a:rPr lang="en-US" sz="2800" dirty="0"/>
              <a:t>Principles and Guidelines for </a:t>
            </a:r>
            <a:br>
              <a:rPr lang="en-US" sz="2800" dirty="0"/>
            </a:br>
            <a:r>
              <a:rPr lang="en-US" sz="2800" dirty="0"/>
              <a:t>Reporting Preclinical Research</a:t>
            </a:r>
          </a:p>
        </p:txBody>
      </p:sp>
    </p:spTree>
    <p:custDataLst>
      <p:tags r:id="rId1"/>
    </p:custDataLst>
    <p:extLst>
      <p:ext uri="{BB962C8B-B14F-4D97-AF65-F5344CB8AC3E}">
        <p14:creationId xmlns:p14="http://schemas.microsoft.com/office/powerpoint/2010/main" val="410312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376" t="15118" r="-623"/>
          <a:stretch/>
        </p:blipFill>
        <p:spPr>
          <a:xfrm>
            <a:off x="1219200" y="914400"/>
            <a:ext cx="9677400" cy="5400911"/>
          </a:xfrm>
          <a:prstGeom prst="rect">
            <a:avLst/>
          </a:prstGeom>
        </p:spPr>
      </p:pic>
      <p:sp>
        <p:nvSpPr>
          <p:cNvPr id="7" name="Content Placeholder 2"/>
          <p:cNvSpPr>
            <a:spLocks noGrp="1"/>
          </p:cNvSpPr>
          <p:nvPr>
            <p:ph idx="1"/>
          </p:nvPr>
        </p:nvSpPr>
        <p:spPr>
          <a:xfrm>
            <a:off x="1824252" y="1512804"/>
            <a:ext cx="8570793" cy="4373563"/>
          </a:xfrm>
        </p:spPr>
        <p:txBody>
          <a:bodyPr>
            <a:noAutofit/>
          </a:bodyPr>
          <a:lstStyle/>
          <a:p>
            <a:pPr marL="182880" indent="-182880">
              <a:spcBef>
                <a:spcPts val="600"/>
              </a:spcBef>
              <a:spcAft>
                <a:spcPts val="600"/>
              </a:spcAft>
              <a:buFont typeface="Arial" pitchFamily="34" charset="0"/>
              <a:buChar char="•"/>
            </a:pPr>
            <a:r>
              <a:rPr lang="en-US" sz="2800" u="sng" dirty="0">
                <a:solidFill>
                  <a:prstClr val="black"/>
                </a:solidFill>
                <a:latin typeface="Helvetica"/>
              </a:rPr>
              <a:t>C</a:t>
            </a:r>
            <a:r>
              <a:rPr lang="en-US" sz="2800" i="1" u="sng" dirty="0">
                <a:solidFill>
                  <a:prstClr val="black"/>
                </a:solidFill>
                <a:latin typeface="Helvetica"/>
              </a:rPr>
              <a:t>larify</a:t>
            </a:r>
            <a:r>
              <a:rPr lang="en-US" sz="2800" dirty="0">
                <a:solidFill>
                  <a:prstClr val="black"/>
                </a:solidFill>
                <a:latin typeface="Helvetica"/>
              </a:rPr>
              <a:t> NIH’s long-standing expectations regarding rigor and transparency in applications</a:t>
            </a:r>
          </a:p>
          <a:p>
            <a:pPr marL="182880" indent="-182880">
              <a:spcBef>
                <a:spcPts val="600"/>
              </a:spcBef>
              <a:spcAft>
                <a:spcPts val="600"/>
              </a:spcAft>
              <a:buFont typeface="Arial" pitchFamily="34" charset="0"/>
              <a:buChar char="•"/>
            </a:pPr>
            <a:r>
              <a:rPr lang="en-US" sz="2800" dirty="0">
                <a:solidFill>
                  <a:prstClr val="black"/>
                </a:solidFill>
                <a:latin typeface="Helvetica"/>
              </a:rPr>
              <a:t>Raise awareness and begin culture shifts in the scientific community</a:t>
            </a:r>
          </a:p>
          <a:p>
            <a:pPr marL="182880" indent="-182880">
              <a:spcBef>
                <a:spcPts val="600"/>
              </a:spcBef>
              <a:spcAft>
                <a:spcPts val="600"/>
              </a:spcAft>
              <a:buFont typeface="Arial" pitchFamily="34" charset="0"/>
              <a:buChar char="•"/>
            </a:pPr>
            <a:r>
              <a:rPr lang="en-US" sz="2800" dirty="0">
                <a:solidFill>
                  <a:prstClr val="black"/>
                </a:solidFill>
                <a:latin typeface="Helvetica"/>
              </a:rPr>
              <a:t>Improve the way that applicants describe their work; provide sufficient information for reviewers</a:t>
            </a:r>
          </a:p>
          <a:p>
            <a:pPr marL="182880" indent="-182880">
              <a:spcBef>
                <a:spcPts val="600"/>
              </a:spcBef>
              <a:spcAft>
                <a:spcPts val="600"/>
              </a:spcAft>
              <a:buFont typeface="Arial" pitchFamily="34" charset="0"/>
              <a:buChar char="•"/>
            </a:pPr>
            <a:r>
              <a:rPr lang="en-US" sz="2800" dirty="0">
                <a:solidFill>
                  <a:prstClr val="black"/>
                </a:solidFill>
                <a:latin typeface="Helvetica"/>
              </a:rPr>
              <a:t>As always, ensure that NIH is investing in the best science and minimizing unnecessary burden</a:t>
            </a:r>
          </a:p>
          <a:p>
            <a:pPr>
              <a:spcBef>
                <a:spcPts val="1800"/>
              </a:spcBef>
            </a:pPr>
            <a:endParaRPr lang="en-US" sz="3000" dirty="0"/>
          </a:p>
        </p:txBody>
      </p:sp>
      <p:sp>
        <p:nvSpPr>
          <p:cNvPr id="8" name="Slide Number Placeholder 4"/>
          <p:cNvSpPr txBox="1">
            <a:spLocks/>
          </p:cNvSpPr>
          <p:nvPr/>
        </p:nvSpPr>
        <p:spPr>
          <a:xfrm>
            <a:off x="11782240" y="6492875"/>
            <a:ext cx="409760" cy="365125"/>
          </a:xfrm>
          <a:prstGeom prst="rect">
            <a:avLst/>
          </a:prstGeom>
        </p:spPr>
        <p:txBody>
          <a:bodyPr vert="horz" lIns="91440" tIns="45720" rIns="91440" bIns="45720" rtlCol="0" anchor="ctr"/>
          <a:lstStyle>
            <a:defPPr>
              <a:defRPr lang="en-US"/>
            </a:defPPr>
            <a:lvl1pPr marL="0" algn="l" defTabSz="914400" rtl="0" eaLnBrk="1" latinLnBrk="0" hangingPunct="1">
              <a:defRPr sz="2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z="1000"/>
              <a:pPr/>
              <a:t>19</a:t>
            </a:fld>
            <a:endParaRPr lang="en-US" sz="1000" dirty="0"/>
          </a:p>
        </p:txBody>
      </p:sp>
      <p:sp>
        <p:nvSpPr>
          <p:cNvPr id="2" name="Title 1"/>
          <p:cNvSpPr>
            <a:spLocks noGrp="1"/>
          </p:cNvSpPr>
          <p:nvPr>
            <p:ph type="title"/>
          </p:nvPr>
        </p:nvSpPr>
        <p:spPr>
          <a:xfrm>
            <a:off x="1524000" y="198437"/>
            <a:ext cx="10160000" cy="563563"/>
          </a:xfrm>
        </p:spPr>
        <p:txBody>
          <a:bodyPr/>
          <a:lstStyle/>
          <a:p>
            <a:r>
              <a:rPr lang="en-US" sz="2800" dirty="0"/>
              <a:t>Our Guiding Principles for </a:t>
            </a:r>
            <a:br>
              <a:rPr lang="en-US" sz="2800" dirty="0"/>
            </a:br>
            <a:r>
              <a:rPr lang="en-US" sz="2800" dirty="0"/>
              <a:t>Rigor &amp; Transparency</a:t>
            </a:r>
          </a:p>
        </p:txBody>
      </p:sp>
    </p:spTree>
    <p:custDataLst>
      <p:tags r:id="rId1"/>
    </p:custDataLst>
    <p:extLst>
      <p:ext uri="{BB962C8B-B14F-4D97-AF65-F5344CB8AC3E}">
        <p14:creationId xmlns:p14="http://schemas.microsoft.com/office/powerpoint/2010/main" val="406551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a:t>
            </a:r>
          </a:p>
        </p:txBody>
      </p:sp>
      <p:sp>
        <p:nvSpPr>
          <p:cNvPr id="3" name="Content Placeholder 2"/>
          <p:cNvSpPr>
            <a:spLocks noGrp="1"/>
          </p:cNvSpPr>
          <p:nvPr>
            <p:ph idx="1"/>
          </p:nvPr>
        </p:nvSpPr>
        <p:spPr/>
        <p:txBody>
          <a:bodyPr/>
          <a:lstStyle/>
          <a:p>
            <a:pPr>
              <a:spcBef>
                <a:spcPts val="2400"/>
              </a:spcBef>
            </a:pPr>
            <a:r>
              <a:rPr lang="en-US" dirty="0"/>
              <a:t>Why the concern about reproducibility?</a:t>
            </a:r>
          </a:p>
          <a:p>
            <a:pPr>
              <a:spcBef>
                <a:spcPts val="2400"/>
              </a:spcBef>
            </a:pPr>
            <a:r>
              <a:rPr lang="en-US" dirty="0"/>
              <a:t>The NIH response</a:t>
            </a:r>
          </a:p>
          <a:p>
            <a:pPr>
              <a:spcBef>
                <a:spcPts val="2400"/>
              </a:spcBef>
            </a:pPr>
            <a:r>
              <a:rPr lang="en-US" dirty="0"/>
              <a:t>Updates to grant applications</a:t>
            </a:r>
          </a:p>
          <a:p>
            <a:pPr>
              <a:spcBef>
                <a:spcPts val="2400"/>
              </a:spcBef>
            </a:pPr>
            <a:r>
              <a:rPr lang="en-US" dirty="0"/>
              <a:t>Training and Resources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2</a:t>
            </a:fld>
            <a:endParaRPr lang="en-US" dirty="0"/>
          </a:p>
        </p:txBody>
      </p:sp>
    </p:spTree>
    <p:extLst>
      <p:ext uri="{BB962C8B-B14F-4D97-AF65-F5344CB8AC3E}">
        <p14:creationId xmlns:p14="http://schemas.microsoft.com/office/powerpoint/2010/main" val="35084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550" y="-228600"/>
            <a:ext cx="8189650" cy="1371600"/>
          </a:xfrm>
        </p:spPr>
        <p:txBody>
          <a:bodyPr/>
          <a:lstStyle/>
          <a:p>
            <a:r>
              <a:rPr lang="en-US" sz="2800" cap="none" dirty="0">
                <a:latin typeface="+mn-lt"/>
              </a:rPr>
              <a:t>Enhancing Reproducibility through </a:t>
            </a:r>
            <a:br>
              <a:rPr lang="en-US" sz="2800" cap="none" dirty="0">
                <a:latin typeface="+mn-lt"/>
              </a:rPr>
            </a:br>
            <a:r>
              <a:rPr lang="en-US" sz="2800" cap="none" dirty="0">
                <a:latin typeface="+mn-lt"/>
              </a:rPr>
              <a:t>Rigor and Transparency</a:t>
            </a:r>
          </a:p>
        </p:txBody>
      </p:sp>
      <p:sp>
        <p:nvSpPr>
          <p:cNvPr id="3" name="Content Placeholder 2"/>
          <p:cNvSpPr>
            <a:spLocks noGrp="1"/>
          </p:cNvSpPr>
          <p:nvPr>
            <p:ph idx="1"/>
          </p:nvPr>
        </p:nvSpPr>
        <p:spPr>
          <a:xfrm>
            <a:off x="2147102" y="1776531"/>
            <a:ext cx="8229600" cy="4624727"/>
          </a:xfrm>
        </p:spPr>
        <p:txBody>
          <a:bodyPr>
            <a:normAutofit/>
          </a:bodyPr>
          <a:lstStyle/>
          <a:p>
            <a:endParaRPr lang="en-US" sz="3000" dirty="0">
              <a:solidFill>
                <a:srgbClr val="003399"/>
              </a:solidFill>
            </a:endParaRPr>
          </a:p>
          <a:p>
            <a:pPr marL="0" indent="0">
              <a:buNone/>
            </a:pPr>
            <a:r>
              <a:rPr lang="en-US" sz="3000" dirty="0">
                <a:solidFill>
                  <a:srgbClr val="003399"/>
                </a:solidFill>
              </a:rPr>
              <a:t>Rigor + Transparency        Reproducibility</a:t>
            </a:r>
          </a:p>
          <a:p>
            <a:pPr marL="703263" lvl="2" indent="0">
              <a:buNone/>
            </a:pPr>
            <a:endParaRPr lang="en-US" sz="3200" dirty="0">
              <a:solidFill>
                <a:schemeClr val="tx2"/>
              </a:solidFill>
            </a:endParaRPr>
          </a:p>
          <a:p>
            <a:pPr marL="703263" lvl="2" indent="0">
              <a:buNone/>
            </a:pPr>
            <a:r>
              <a:rPr lang="en-US" sz="2800" dirty="0">
                <a:solidFill>
                  <a:srgbClr val="0099CC"/>
                </a:solidFill>
              </a:rPr>
              <a:t>Short-term focus	         Long-term goal</a:t>
            </a:r>
          </a:p>
          <a:p>
            <a:pPr marL="703263" lvl="2" indent="0">
              <a:buNone/>
            </a:pPr>
            <a:r>
              <a:rPr lang="en-US" dirty="0">
                <a:solidFill>
                  <a:srgbClr val="0099CC"/>
                </a:solidFill>
              </a:rPr>
              <a:t>	</a:t>
            </a:r>
            <a:r>
              <a:rPr lang="en-US" sz="2800" dirty="0">
                <a:solidFill>
                  <a:srgbClr val="0099CC"/>
                </a:solidFill>
              </a:rPr>
              <a:t>Can measure	</a:t>
            </a:r>
            <a:r>
              <a:rPr lang="en-US" dirty="0">
                <a:solidFill>
                  <a:srgbClr val="0099CC"/>
                </a:solidFill>
              </a:rPr>
              <a:t>        </a:t>
            </a:r>
            <a:r>
              <a:rPr lang="en-US" sz="2800" dirty="0">
                <a:solidFill>
                  <a:srgbClr val="0099CC"/>
                </a:solidFill>
              </a:rPr>
              <a:t>Difficult to measure</a:t>
            </a:r>
            <a:endParaRPr lang="en-US" sz="3200" dirty="0">
              <a:solidFill>
                <a:srgbClr val="0099CC"/>
              </a:solidFill>
            </a:endParaRPr>
          </a:p>
        </p:txBody>
      </p:sp>
      <p:sp>
        <p:nvSpPr>
          <p:cNvPr id="4" name="Slide Number Placeholder 3"/>
          <p:cNvSpPr>
            <a:spLocks noGrp="1"/>
          </p:cNvSpPr>
          <p:nvPr>
            <p:ph type="sldNum" sz="quarter" idx="10"/>
          </p:nvPr>
        </p:nvSpPr>
        <p:spPr>
          <a:xfrm>
            <a:off x="11755954" y="6529952"/>
            <a:ext cx="426214" cy="320674"/>
          </a:xfrm>
        </p:spPr>
        <p:txBody>
          <a:bodyPr/>
          <a:lstStyle/>
          <a:p>
            <a:pPr>
              <a:defRPr/>
            </a:pPr>
            <a:fld id="{B3A097F3-CCC8-4242-A5D8-F99AD3673FF2}" type="slidenum">
              <a:rPr lang="en-US">
                <a:solidFill>
                  <a:schemeClr val="tx2"/>
                </a:solidFill>
              </a:rPr>
              <a:pPr>
                <a:defRPr/>
              </a:pPr>
              <a:t>20</a:t>
            </a:fld>
            <a:endParaRPr lang="en-US" dirty="0">
              <a:solidFill>
                <a:schemeClr val="tx2"/>
              </a:solidFill>
            </a:endParaRPr>
          </a:p>
        </p:txBody>
      </p:sp>
      <p:sp>
        <p:nvSpPr>
          <p:cNvPr id="5" name="Left Brace 4"/>
          <p:cNvSpPr/>
          <p:nvPr/>
        </p:nvSpPr>
        <p:spPr>
          <a:xfrm rot="16200000">
            <a:off x="3822224" y="1625496"/>
            <a:ext cx="405151" cy="3324244"/>
          </a:xfrm>
          <a:prstGeom prst="leftBrace">
            <a:avLst/>
          </a:prstGeom>
          <a:noFill/>
          <a:ln w="19050">
            <a:solidFill>
              <a:srgbClr val="0099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Left Brace 5"/>
          <p:cNvSpPr/>
          <p:nvPr/>
        </p:nvSpPr>
        <p:spPr>
          <a:xfrm rot="16200000">
            <a:off x="7760324" y="2030318"/>
            <a:ext cx="405151" cy="2514600"/>
          </a:xfrm>
          <a:prstGeom prst="leftBrace">
            <a:avLst/>
          </a:prstGeom>
          <a:noFill/>
          <a:ln w="19050">
            <a:solidFill>
              <a:srgbClr val="0099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a:off x="2342252" y="5097246"/>
            <a:ext cx="6983002" cy="523220"/>
          </a:xfrm>
          <a:prstGeom prst="rect">
            <a:avLst/>
          </a:prstGeom>
          <a:noFill/>
        </p:spPr>
        <p:txBody>
          <a:bodyPr wrap="none" rtlCol="0">
            <a:spAutoFit/>
          </a:bodyPr>
          <a:lstStyle/>
          <a:p>
            <a:r>
              <a:rPr lang="en-US" sz="2800" dirty="0">
                <a:solidFill>
                  <a:srgbClr val="003399"/>
                </a:solidFill>
              </a:rPr>
              <a:t>Short-term focus to achieve long-term goal</a:t>
            </a:r>
          </a:p>
        </p:txBody>
      </p:sp>
      <p:sp>
        <p:nvSpPr>
          <p:cNvPr id="9" name="Right Arrow 8"/>
          <p:cNvSpPr/>
          <p:nvPr/>
        </p:nvSpPr>
        <p:spPr>
          <a:xfrm>
            <a:off x="6030359" y="2451511"/>
            <a:ext cx="599041" cy="298541"/>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73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1676400" y="-359656"/>
            <a:ext cx="9235946" cy="8545322"/>
          </a:xfrm>
        </p:spPr>
      </p:pic>
      <p:sp>
        <p:nvSpPr>
          <p:cNvPr id="4" name="Slide Number Placeholder 1"/>
          <p:cNvSpPr>
            <a:spLocks noGrp="1"/>
          </p:cNvSpPr>
          <p:nvPr>
            <p:ph type="sldNum" sz="quarter" idx="4294967295"/>
          </p:nvPr>
        </p:nvSpPr>
        <p:spPr>
          <a:xfrm>
            <a:off x="11658600" y="6567487"/>
            <a:ext cx="457200" cy="366713"/>
          </a:xfrm>
          <a:prstGeom prst="rect">
            <a:avLst/>
          </a:prstGeom>
        </p:spPr>
        <p:txBody>
          <a:bodyPr/>
          <a:lstStyle/>
          <a:p>
            <a:r>
              <a:rPr lang="en-US" dirty="0"/>
              <a:t>20</a:t>
            </a:r>
          </a:p>
        </p:txBody>
      </p:sp>
      <p:sp>
        <p:nvSpPr>
          <p:cNvPr id="3" name="Rectangle 2"/>
          <p:cNvSpPr/>
          <p:nvPr/>
        </p:nvSpPr>
        <p:spPr>
          <a:xfrm>
            <a:off x="1551709" y="8001000"/>
            <a:ext cx="441146" cy="369332"/>
          </a:xfrm>
          <a:prstGeom prst="rect">
            <a:avLst/>
          </a:prstGeom>
        </p:spPr>
        <p:txBody>
          <a:bodyPr wrap="none">
            <a:spAutoFit/>
          </a:bodyPr>
          <a:lstStyle/>
          <a:p>
            <a:r>
              <a:rPr lang="en-US" dirty="0"/>
              <a:t>26</a:t>
            </a:r>
          </a:p>
        </p:txBody>
      </p:sp>
    </p:spTree>
    <p:custDataLst>
      <p:tags r:id="rId1"/>
    </p:custDataLst>
    <p:extLst>
      <p:ext uri="{BB962C8B-B14F-4D97-AF65-F5344CB8AC3E}">
        <p14:creationId xmlns:p14="http://schemas.microsoft.com/office/powerpoint/2010/main" val="253677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a:t>
            </a:r>
          </a:p>
        </p:txBody>
      </p:sp>
      <p:sp>
        <p:nvSpPr>
          <p:cNvPr id="3" name="Content Placeholder 2"/>
          <p:cNvSpPr>
            <a:spLocks noGrp="1"/>
          </p:cNvSpPr>
          <p:nvPr>
            <p:ph idx="1"/>
          </p:nvPr>
        </p:nvSpPr>
        <p:spPr/>
        <p:txBody>
          <a:bodyPr/>
          <a:lstStyle/>
          <a:p>
            <a:pPr>
              <a:spcBef>
                <a:spcPts val="2400"/>
              </a:spcBef>
            </a:pPr>
            <a:r>
              <a:rPr lang="en-US" dirty="0">
                <a:solidFill>
                  <a:schemeClr val="bg1">
                    <a:lumMod val="75000"/>
                  </a:schemeClr>
                </a:solidFill>
              </a:rPr>
              <a:t>Why the concern about reproducibility?</a:t>
            </a:r>
          </a:p>
          <a:p>
            <a:pPr>
              <a:spcBef>
                <a:spcPts val="2400"/>
              </a:spcBef>
            </a:pPr>
            <a:r>
              <a:rPr lang="en-US" dirty="0">
                <a:solidFill>
                  <a:schemeClr val="bg1">
                    <a:lumMod val="75000"/>
                  </a:schemeClr>
                </a:solidFill>
              </a:rPr>
              <a:t>The NIH response</a:t>
            </a:r>
          </a:p>
          <a:p>
            <a:pPr>
              <a:spcBef>
                <a:spcPts val="2400"/>
              </a:spcBef>
            </a:pPr>
            <a:r>
              <a:rPr lang="en-US" dirty="0"/>
              <a:t>Updates to grant applications</a:t>
            </a:r>
          </a:p>
          <a:p>
            <a:pPr>
              <a:spcBef>
                <a:spcPts val="2400"/>
              </a:spcBef>
            </a:pPr>
            <a:r>
              <a:rPr lang="en-US" dirty="0">
                <a:solidFill>
                  <a:schemeClr val="bg1">
                    <a:lumMod val="75000"/>
                  </a:schemeClr>
                </a:solidFill>
              </a:rPr>
              <a:t>Training and Resources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22</a:t>
            </a:fld>
            <a:endParaRPr lang="en-US" dirty="0"/>
          </a:p>
        </p:txBody>
      </p:sp>
    </p:spTree>
    <p:extLst>
      <p:ext uri="{BB962C8B-B14F-4D97-AF65-F5344CB8AC3E}">
        <p14:creationId xmlns:p14="http://schemas.microsoft.com/office/powerpoint/2010/main" val="2165363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437" y="1143000"/>
            <a:ext cx="3657600" cy="4648200"/>
          </a:xfrm>
        </p:spPr>
        <p:txBody>
          <a:bodyPr>
            <a:normAutofit/>
          </a:bodyPr>
          <a:lstStyle/>
          <a:p>
            <a:pPr marL="514350" indent="-514350">
              <a:spcBef>
                <a:spcPts val="600"/>
              </a:spcBef>
              <a:buFont typeface="+mj-lt"/>
              <a:buAutoNum type="arabicPeriod"/>
            </a:pPr>
            <a:r>
              <a:rPr lang="en-US" sz="2400" dirty="0"/>
              <a:t>Scientific premise</a:t>
            </a:r>
          </a:p>
          <a:p>
            <a:pPr marL="514350" indent="-514350">
              <a:spcBef>
                <a:spcPts val="600"/>
              </a:spcBef>
              <a:buFont typeface="+mj-lt"/>
              <a:buAutoNum type="arabicPeriod"/>
            </a:pPr>
            <a:r>
              <a:rPr lang="en-US" sz="2400" dirty="0"/>
              <a:t>Scientific rigor</a:t>
            </a:r>
          </a:p>
          <a:p>
            <a:pPr marL="514350" indent="-514350">
              <a:spcBef>
                <a:spcPts val="600"/>
              </a:spcBef>
              <a:buFont typeface="+mj-lt"/>
              <a:buAutoNum type="arabicPeriod"/>
            </a:pPr>
            <a:r>
              <a:rPr lang="en-US" sz="2400" dirty="0"/>
              <a:t>Relevant Biological Variables, Such as Sex</a:t>
            </a:r>
          </a:p>
          <a:p>
            <a:pPr marL="514350" indent="-514350">
              <a:spcBef>
                <a:spcPts val="600"/>
              </a:spcBef>
              <a:buFont typeface="+mj-lt"/>
              <a:buAutoNum type="arabicPeriod"/>
            </a:pPr>
            <a:r>
              <a:rPr lang="en-US" sz="2400" dirty="0"/>
              <a:t>Authentication of Key Biological and/or Chemical Resources</a:t>
            </a:r>
          </a:p>
          <a:p>
            <a:pPr marL="514350" indent="-514350">
              <a:spcAft>
                <a:spcPts val="0"/>
              </a:spcAft>
              <a:buFont typeface="+mj-lt"/>
              <a:buAutoNum type="arabicPeriod"/>
            </a:pPr>
            <a:endParaRPr lang="en-US" sz="2400" dirty="0">
              <a:solidFill>
                <a:srgbClr val="003399"/>
              </a:solidFill>
            </a:endParaRPr>
          </a:p>
          <a:p>
            <a:pPr marL="0" indent="0">
              <a:spcAft>
                <a:spcPts val="0"/>
              </a:spcAft>
              <a:buNone/>
            </a:pPr>
            <a:r>
              <a:rPr lang="en-US" sz="2400" dirty="0">
                <a:solidFill>
                  <a:srgbClr val="003399"/>
                </a:solidFill>
              </a:rPr>
              <a:t>Starting with applications due on January 25, 2016</a:t>
            </a:r>
          </a:p>
        </p:txBody>
      </p:sp>
      <p:sp>
        <p:nvSpPr>
          <p:cNvPr id="4" name="Slide Number Placeholder 3"/>
          <p:cNvSpPr>
            <a:spLocks noGrp="1"/>
          </p:cNvSpPr>
          <p:nvPr>
            <p:ph type="sldNum" sz="quarter" idx="10"/>
          </p:nvPr>
        </p:nvSpPr>
        <p:spPr>
          <a:xfrm>
            <a:off x="11718955" y="6574197"/>
            <a:ext cx="473045" cy="320674"/>
          </a:xfrm>
        </p:spPr>
        <p:txBody>
          <a:bodyPr/>
          <a:lstStyle/>
          <a:p>
            <a:pPr algn="l">
              <a:defRPr/>
            </a:pPr>
            <a:fld id="{161627A0-52BE-49C3-90CB-787EE860760A}" type="slidenum">
              <a:rPr lang="en-US">
                <a:solidFill>
                  <a:schemeClr val="tx2"/>
                </a:solidFill>
              </a:rPr>
              <a:pPr algn="l">
                <a:defRPr/>
              </a:pPr>
              <a:t>23</a:t>
            </a:fld>
            <a:endParaRPr lang="en-US" dirty="0">
              <a:solidFill>
                <a:schemeClr val="tx2"/>
              </a:solidFill>
            </a:endParaRPr>
          </a:p>
        </p:txBody>
      </p:sp>
      <p:pic>
        <p:nvPicPr>
          <p:cNvPr id="5" name="Picture 4"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00316" y="933345"/>
            <a:ext cx="3124200" cy="3356718"/>
          </a:xfrm>
          <a:prstGeom prst="rect">
            <a:avLst/>
          </a:prstGeom>
        </p:spPr>
      </p:pic>
      <p:pic>
        <p:nvPicPr>
          <p:cNvPr id="6" name="Picture 5" descr="Full article at: http://www.nature.com/news/policy-nih-to-balance-sex-in-cell-and-animal-studies-1.15195" title="Screenshot of Nature article: &quot;NIH to balance sex in cell and animal studies&quot;"/>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96200" y="1466745"/>
            <a:ext cx="2836516" cy="342900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02495" y="3720525"/>
            <a:ext cx="2455894" cy="2843840"/>
          </a:xfrm>
          <a:prstGeom prst="rect">
            <a:avLst/>
          </a:prstGeom>
        </p:spPr>
      </p:pic>
      <p:sp>
        <p:nvSpPr>
          <p:cNvPr id="8" name="Title 7"/>
          <p:cNvSpPr>
            <a:spLocks noGrp="1"/>
          </p:cNvSpPr>
          <p:nvPr>
            <p:ph type="title"/>
          </p:nvPr>
        </p:nvSpPr>
        <p:spPr/>
        <p:txBody>
          <a:bodyPr/>
          <a:lstStyle/>
          <a:p>
            <a:r>
              <a:rPr lang="en-US" sz="3200" dirty="0"/>
              <a:t>Four Areas of Clarification</a:t>
            </a:r>
          </a:p>
        </p:txBody>
      </p:sp>
    </p:spTree>
    <p:custDataLst>
      <p:tags r:id="rId1"/>
    </p:custDataLst>
    <p:extLst>
      <p:ext uri="{BB962C8B-B14F-4D97-AF65-F5344CB8AC3E}">
        <p14:creationId xmlns:p14="http://schemas.microsoft.com/office/powerpoint/2010/main" val="2766750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8450" y="1143000"/>
            <a:ext cx="8595750" cy="5410200"/>
          </a:xfrm>
        </p:spPr>
        <p:txBody>
          <a:bodyPr numCol="2">
            <a:noAutofit/>
          </a:bodyPr>
          <a:lstStyle/>
          <a:p>
            <a:pPr marL="109537" indent="0">
              <a:buNone/>
            </a:pPr>
            <a:r>
              <a:rPr lang="en-US" sz="2800" dirty="0"/>
              <a:t>Research</a:t>
            </a:r>
          </a:p>
          <a:p>
            <a:pPr lvl="1">
              <a:spcBef>
                <a:spcPts val="600"/>
              </a:spcBef>
              <a:buClr>
                <a:srgbClr val="003399"/>
              </a:buClr>
            </a:pPr>
            <a:r>
              <a:rPr lang="en-US" sz="2400" dirty="0">
                <a:solidFill>
                  <a:srgbClr val="003399"/>
                </a:solidFill>
              </a:rPr>
              <a:t>Research</a:t>
            </a:r>
          </a:p>
          <a:p>
            <a:pPr lvl="1">
              <a:spcBef>
                <a:spcPts val="600"/>
              </a:spcBef>
              <a:buClr>
                <a:srgbClr val="003399"/>
              </a:buClr>
            </a:pPr>
            <a:r>
              <a:rPr lang="en-US" sz="2400" dirty="0">
                <a:solidFill>
                  <a:srgbClr val="003399"/>
                </a:solidFill>
              </a:rPr>
              <a:t>Career Development</a:t>
            </a:r>
          </a:p>
          <a:p>
            <a:pPr lvl="1">
              <a:spcBef>
                <a:spcPts val="600"/>
              </a:spcBef>
              <a:buClr>
                <a:srgbClr val="003399"/>
              </a:buClr>
            </a:pPr>
            <a:r>
              <a:rPr lang="en-US" sz="2400" dirty="0">
                <a:solidFill>
                  <a:srgbClr val="003399"/>
                </a:solidFill>
              </a:rPr>
              <a:t>Centers</a:t>
            </a:r>
          </a:p>
          <a:p>
            <a:pPr lvl="1">
              <a:spcBef>
                <a:spcPts val="600"/>
              </a:spcBef>
              <a:buClr>
                <a:srgbClr val="003399"/>
              </a:buClr>
            </a:pPr>
            <a:r>
              <a:rPr lang="en-US" sz="2400" dirty="0">
                <a:solidFill>
                  <a:srgbClr val="003399"/>
                </a:solidFill>
              </a:rPr>
              <a:t>People-based</a:t>
            </a:r>
          </a:p>
          <a:p>
            <a:pPr lvl="1">
              <a:spcBef>
                <a:spcPts val="600"/>
              </a:spcBef>
              <a:buClr>
                <a:srgbClr val="003399"/>
              </a:buClr>
            </a:pPr>
            <a:r>
              <a:rPr lang="en-US" sz="2400" dirty="0">
                <a:solidFill>
                  <a:srgbClr val="003399"/>
                </a:solidFill>
              </a:rPr>
              <a:t>Program Projects</a:t>
            </a:r>
          </a:p>
          <a:p>
            <a:pPr lvl="1">
              <a:spcBef>
                <a:spcPts val="600"/>
              </a:spcBef>
              <a:buClr>
                <a:srgbClr val="003399"/>
              </a:buClr>
            </a:pPr>
            <a:r>
              <a:rPr lang="en-US" sz="2400" dirty="0">
                <a:solidFill>
                  <a:srgbClr val="003399"/>
                </a:solidFill>
              </a:rPr>
              <a:t>Small Business</a:t>
            </a:r>
          </a:p>
          <a:p>
            <a:pPr lvl="1">
              <a:spcBef>
                <a:spcPts val="600"/>
              </a:spcBef>
              <a:buClr>
                <a:srgbClr val="003399"/>
              </a:buClr>
            </a:pPr>
            <a:r>
              <a:rPr lang="en-US" sz="2400" dirty="0">
                <a:solidFill>
                  <a:srgbClr val="003399"/>
                </a:solidFill>
              </a:rPr>
              <a:t>Resource-Related</a:t>
            </a:r>
            <a:endParaRPr lang="en-US" sz="800" dirty="0">
              <a:solidFill>
                <a:schemeClr val="tx1"/>
              </a:solidFill>
            </a:endParaRPr>
          </a:p>
          <a:p>
            <a:pPr marL="109537" indent="0">
              <a:buNone/>
            </a:pPr>
            <a:endParaRPr lang="en-US" sz="2800" dirty="0"/>
          </a:p>
          <a:p>
            <a:pPr marL="109537" indent="0">
              <a:buNone/>
            </a:pPr>
            <a:endParaRPr lang="en-US" sz="2800" dirty="0"/>
          </a:p>
          <a:p>
            <a:pPr marL="109537" indent="0">
              <a:buNone/>
            </a:pPr>
            <a:endParaRPr lang="en-US" sz="2800" dirty="0"/>
          </a:p>
          <a:p>
            <a:pPr marL="109537" indent="0">
              <a:buNone/>
            </a:pPr>
            <a:r>
              <a:rPr lang="en-US" sz="2800" dirty="0"/>
              <a:t>Training (coming!)*</a:t>
            </a:r>
          </a:p>
          <a:p>
            <a:pPr lvl="1">
              <a:spcBef>
                <a:spcPts val="600"/>
              </a:spcBef>
              <a:buClr>
                <a:srgbClr val="003399"/>
              </a:buClr>
            </a:pPr>
            <a:r>
              <a:rPr lang="en-US" sz="2400" dirty="0">
                <a:solidFill>
                  <a:srgbClr val="003399"/>
                </a:solidFill>
              </a:rPr>
              <a:t>Individual Fellowships</a:t>
            </a:r>
          </a:p>
          <a:p>
            <a:pPr lvl="1">
              <a:spcBef>
                <a:spcPts val="600"/>
              </a:spcBef>
              <a:buClr>
                <a:srgbClr val="003399"/>
              </a:buClr>
            </a:pPr>
            <a:r>
              <a:rPr lang="en-US" sz="2400" dirty="0">
                <a:solidFill>
                  <a:srgbClr val="003399"/>
                </a:solidFill>
              </a:rPr>
              <a:t>Institutional Training</a:t>
            </a:r>
          </a:p>
          <a:p>
            <a:pPr lvl="1">
              <a:spcBef>
                <a:spcPts val="600"/>
              </a:spcBef>
              <a:buClr>
                <a:srgbClr val="003399"/>
              </a:buClr>
            </a:pPr>
            <a:r>
              <a:rPr lang="en-US" sz="2400" dirty="0">
                <a:solidFill>
                  <a:srgbClr val="003399"/>
                </a:solidFill>
              </a:rPr>
              <a:t>Institutional Career Dev</a:t>
            </a:r>
          </a:p>
          <a:p>
            <a:pPr marL="73025"/>
            <a:endParaRPr lang="en-US" sz="2800" dirty="0">
              <a:solidFill>
                <a:srgbClr val="003399"/>
              </a:solidFill>
            </a:endParaRPr>
          </a:p>
          <a:p>
            <a:pPr marL="0" lvl="1" indent="0">
              <a:buClr>
                <a:schemeClr val="tx2"/>
              </a:buClr>
              <a:buNone/>
            </a:pPr>
            <a:endParaRPr lang="en-US" dirty="0">
              <a:solidFill>
                <a:srgbClr val="003399"/>
              </a:solidFill>
            </a:endParaRPr>
          </a:p>
          <a:p>
            <a:pPr marL="73025" lvl="1" indent="-255588">
              <a:buClr>
                <a:schemeClr val="tx2"/>
              </a:buClr>
              <a:buFont typeface="Georgia" pitchFamily="18" charset="0"/>
              <a:buChar char="•"/>
            </a:pPr>
            <a:endParaRPr lang="en-US" dirty="0">
              <a:solidFill>
                <a:srgbClr val="003399"/>
              </a:solidFill>
            </a:endParaRPr>
          </a:p>
          <a:p>
            <a:endParaRPr lang="en-US" sz="2800" dirty="0">
              <a:solidFill>
                <a:srgbClr val="003399"/>
              </a:solidFill>
            </a:endParaRPr>
          </a:p>
        </p:txBody>
      </p:sp>
      <p:sp>
        <p:nvSpPr>
          <p:cNvPr id="4" name="Slide Number Placeholder 3"/>
          <p:cNvSpPr>
            <a:spLocks noGrp="1"/>
          </p:cNvSpPr>
          <p:nvPr>
            <p:ph type="sldNum" sz="quarter" idx="10"/>
          </p:nvPr>
        </p:nvSpPr>
        <p:spPr>
          <a:xfrm>
            <a:off x="11765786" y="6537326"/>
            <a:ext cx="426214" cy="320674"/>
          </a:xfrm>
        </p:spPr>
        <p:txBody>
          <a:bodyPr/>
          <a:lstStyle/>
          <a:p>
            <a:pPr algn="l">
              <a:defRPr/>
            </a:pPr>
            <a:fld id="{161627A0-52BE-49C3-90CB-787EE860760A}" type="slidenum">
              <a:rPr lang="en-US">
                <a:solidFill>
                  <a:schemeClr val="tx2"/>
                </a:solidFill>
              </a:rPr>
              <a:pPr algn="l">
                <a:defRPr/>
              </a:pPr>
              <a:t>24</a:t>
            </a:fld>
            <a:endParaRPr lang="en-US" dirty="0">
              <a:solidFill>
                <a:schemeClr val="tx2"/>
              </a:solidFill>
            </a:endParaRPr>
          </a:p>
        </p:txBody>
      </p:sp>
      <p:sp>
        <p:nvSpPr>
          <p:cNvPr id="6" name="Title 5"/>
          <p:cNvSpPr>
            <a:spLocks noGrp="1"/>
          </p:cNvSpPr>
          <p:nvPr>
            <p:ph type="title"/>
          </p:nvPr>
        </p:nvSpPr>
        <p:spPr/>
        <p:txBody>
          <a:bodyPr/>
          <a:lstStyle/>
          <a:p>
            <a:r>
              <a:rPr lang="en-US" sz="3200" dirty="0"/>
              <a:t>Policy Applies to:</a:t>
            </a:r>
          </a:p>
        </p:txBody>
      </p:sp>
      <p:sp>
        <p:nvSpPr>
          <p:cNvPr id="2" name="TextBox 1"/>
          <p:cNvSpPr txBox="1"/>
          <p:nvPr/>
        </p:nvSpPr>
        <p:spPr>
          <a:xfrm>
            <a:off x="6324600" y="5638800"/>
            <a:ext cx="4807855" cy="400110"/>
          </a:xfrm>
          <a:prstGeom prst="rect">
            <a:avLst/>
          </a:prstGeom>
          <a:noFill/>
        </p:spPr>
        <p:txBody>
          <a:bodyPr wrap="none" rtlCol="0">
            <a:spAutoFit/>
          </a:bodyPr>
          <a:lstStyle/>
          <a:p>
            <a:r>
              <a:rPr lang="en-US" sz="2000" dirty="0"/>
              <a:t>*Training in Rigor currently being piloted </a:t>
            </a:r>
          </a:p>
        </p:txBody>
      </p:sp>
    </p:spTree>
    <p:custDataLst>
      <p:tags r:id="rId1"/>
    </p:custDataLst>
    <p:extLst>
      <p:ext uri="{BB962C8B-B14F-4D97-AF65-F5344CB8AC3E}">
        <p14:creationId xmlns:p14="http://schemas.microsoft.com/office/powerpoint/2010/main" val="113512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RPG Application and Review </a:t>
            </a:r>
            <a:br>
              <a:rPr lang="en-US" dirty="0"/>
            </a:br>
            <a:r>
              <a:rPr lang="en-US" dirty="0"/>
              <a:t>(application due dates before Jan 25, 2019)</a:t>
            </a:r>
          </a:p>
        </p:txBody>
      </p:sp>
      <p:sp>
        <p:nvSpPr>
          <p:cNvPr id="4" name="Slide Number Placeholder 3"/>
          <p:cNvSpPr>
            <a:spLocks noGrp="1"/>
          </p:cNvSpPr>
          <p:nvPr>
            <p:ph type="sldNum" sz="quarter" idx="10"/>
          </p:nvPr>
        </p:nvSpPr>
        <p:spPr/>
        <p:txBody>
          <a:bodyPr/>
          <a:lstStyle/>
          <a:p>
            <a:fld id="{60583324-AE1C-3546-A724-4BA4670D7901}" type="slidenum">
              <a:rPr lang="en-US" smtClean="0"/>
              <a:pPr/>
              <a:t>25</a:t>
            </a:fld>
            <a:endParaRPr lang="en-US" dirty="0"/>
          </a:p>
        </p:txBody>
      </p:sp>
      <p:graphicFrame>
        <p:nvGraphicFramePr>
          <p:cNvPr id="12" name="Content Placeholder 4"/>
          <p:cNvGraphicFramePr>
            <a:graphicFrameLocks/>
          </p:cNvGraphicFramePr>
          <p:nvPr>
            <p:extLst>
              <p:ext uri="{D42A27DB-BD31-4B8C-83A1-F6EECF244321}">
                <p14:modId xmlns:p14="http://schemas.microsoft.com/office/powerpoint/2010/main" val="1371910422"/>
              </p:ext>
            </p:extLst>
          </p:nvPr>
        </p:nvGraphicFramePr>
        <p:xfrm>
          <a:off x="1676400" y="1174866"/>
          <a:ext cx="8839200" cy="4768734"/>
        </p:xfrm>
        <a:graphic>
          <a:graphicData uri="http://schemas.openxmlformats.org/drawingml/2006/table">
            <a:tbl>
              <a:tblPr firstRow="1" bandRow="1"/>
              <a:tblGrid>
                <a:gridCol w="2455333">
                  <a:extLst>
                    <a:ext uri="{9D8B030D-6E8A-4147-A177-3AD203B41FA5}">
                      <a16:colId xmlns:a16="http://schemas.microsoft.com/office/drawing/2014/main" val="20000"/>
                    </a:ext>
                  </a:extLst>
                </a:gridCol>
                <a:gridCol w="1636889">
                  <a:extLst>
                    <a:ext uri="{9D8B030D-6E8A-4147-A177-3AD203B41FA5}">
                      <a16:colId xmlns:a16="http://schemas.microsoft.com/office/drawing/2014/main" val="20001"/>
                    </a:ext>
                  </a:extLst>
                </a:gridCol>
                <a:gridCol w="1470378">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1052945">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solidFill>
                            <a:schemeClr val="tx1"/>
                          </a:solidFill>
                        </a:rPr>
                        <a:t>Element</a:t>
                      </a:r>
                      <a:r>
                        <a:rPr lang="en-US" sz="1800" baseline="0" dirty="0">
                          <a:solidFill>
                            <a:schemeClr val="tx1"/>
                          </a:solidFill>
                        </a:rPr>
                        <a:t> of Rigor</a:t>
                      </a:r>
                      <a:endParaRPr lang="en-US" sz="1800" dirty="0">
                        <a:solidFill>
                          <a:schemeClr val="tx1"/>
                        </a:solidFill>
                      </a:endParaRP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solidFill>
                            <a:schemeClr val="tx1"/>
                          </a:solidFill>
                        </a:rPr>
                        <a:t>Section of Application</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solidFill>
                            <a:schemeClr val="tx1"/>
                          </a:solidFill>
                        </a:rPr>
                        <a:t>Criterion Score</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solidFill>
                            <a:schemeClr val="tx1"/>
                          </a:solidFill>
                        </a:rPr>
                        <a:t>Additional Review Consideration</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solidFill>
                            <a:schemeClr val="tx1"/>
                          </a:solidFill>
                        </a:rPr>
                        <a:t>Contribute to</a:t>
                      </a:r>
                      <a:r>
                        <a:rPr lang="en-US" sz="1800" baseline="0" dirty="0">
                          <a:solidFill>
                            <a:schemeClr val="tx1"/>
                          </a:solidFill>
                        </a:rPr>
                        <a:t> </a:t>
                      </a:r>
                      <a:r>
                        <a:rPr lang="en-US" sz="1800" dirty="0">
                          <a:solidFill>
                            <a:schemeClr val="tx1"/>
                          </a:solidFill>
                        </a:rPr>
                        <a:t>Overall Impact?</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extLst>
                  <a:ext uri="{0D108BD9-81ED-4DB2-BD59-A6C34878D82A}">
                    <a16:rowId xmlns:a16="http://schemas.microsoft.com/office/drawing/2014/main" val="10000"/>
                  </a:ext>
                </a:extLst>
              </a:tr>
              <a:tr h="737062">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Scientific Premise</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Research Strategy</a:t>
                      </a:r>
                    </a:p>
                  </a:txBody>
                  <a:tcPr anchor="ctr">
                    <a:lnL w="12700" cmpd="sng">
                      <a:solidFill>
                        <a:srgbClr val="20558A"/>
                      </a:solidFill>
                    </a:lnL>
                    <a:lnR w="12700" cmpd="sng">
                      <a:solidFill>
                        <a:srgbClr val="20558A"/>
                      </a:solidFill>
                    </a:lnR>
                    <a:lnT w="12700" cmpd="sng">
                      <a:solidFill>
                        <a:srgbClr val="20558A"/>
                      </a:solidFill>
                    </a:lnT>
                    <a:lnB w="12700" cap="flat" cmpd="sng" algn="ctr">
                      <a:solidFill>
                        <a:srgbClr val="20558A"/>
                      </a:solidFill>
                      <a:prstDash val="solid"/>
                      <a:round/>
                      <a:headEnd type="none" w="med" len="med"/>
                      <a:tailEnd type="none" w="med" len="med"/>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Significance</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NA</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Yes</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extLst>
                  <a:ext uri="{0D108BD9-81ED-4DB2-BD59-A6C34878D82A}">
                    <a16:rowId xmlns:a16="http://schemas.microsoft.com/office/drawing/2014/main" val="10001"/>
                  </a:ext>
                </a:extLst>
              </a:tr>
              <a:tr h="737062">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Scientific</a:t>
                      </a:r>
                      <a:r>
                        <a:rPr lang="en-US" sz="1800" baseline="0" dirty="0">
                          <a:solidFill>
                            <a:schemeClr val="tx1"/>
                          </a:solidFill>
                        </a:rPr>
                        <a:t> Rigor</a:t>
                      </a:r>
                      <a:endParaRPr lang="en-US" sz="1800" dirty="0">
                        <a:solidFill>
                          <a:schemeClr val="tx1"/>
                        </a:solidFill>
                      </a:endParaRPr>
                    </a:p>
                  </a:txBody>
                  <a:tcPr anchor="ctr">
                    <a:lnL w="12700" cmpd="sng">
                      <a:solidFill>
                        <a:srgbClr val="20558A"/>
                      </a:solidFill>
                    </a:lnL>
                    <a:lnR w="12700" cap="flat" cmpd="sng" algn="ctr">
                      <a:solidFill>
                        <a:srgbClr val="20558A"/>
                      </a:solidFill>
                      <a:prstDash val="solid"/>
                      <a:round/>
                      <a:headEnd type="none" w="med" len="med"/>
                      <a:tailEnd type="none" w="med" len="med"/>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E7E9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Research Strategy</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ap="flat" cmpd="sng" algn="ctr">
                      <a:solidFill>
                        <a:srgbClr val="20558A"/>
                      </a:solidFill>
                      <a:prstDash val="solid"/>
                      <a:round/>
                      <a:headEnd type="none" w="med" len="med"/>
                      <a:tailEnd type="none" w="med" len="med"/>
                    </a:lnB>
                    <a:lnTlToBr w="12700" cmpd="sng">
                      <a:noFill/>
                      <a:prstDash val="solid"/>
                    </a:lnTlToBr>
                    <a:lnBlToTr w="12700" cmpd="sng">
                      <a:noFill/>
                      <a:prstDash val="solid"/>
                    </a:lnBlToTr>
                    <a:solidFill>
                      <a:srgbClr val="E7E9ED"/>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Approach</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NA</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Yes </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extLst>
                  <a:ext uri="{0D108BD9-81ED-4DB2-BD59-A6C34878D82A}">
                    <a16:rowId xmlns:a16="http://schemas.microsoft.com/office/drawing/2014/main" val="10002"/>
                  </a:ext>
                </a:extLst>
              </a:tr>
              <a:tr h="1188720">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Consideration</a:t>
                      </a:r>
                      <a:r>
                        <a:rPr lang="en-US" sz="1800" baseline="0" dirty="0">
                          <a:solidFill>
                            <a:schemeClr val="tx1"/>
                          </a:solidFill>
                        </a:rPr>
                        <a:t> of Relevant Biological Variables Such as Sex</a:t>
                      </a:r>
                      <a:endParaRPr lang="en-US" sz="1800" dirty="0">
                        <a:solidFill>
                          <a:schemeClr val="tx1"/>
                        </a:solidFill>
                      </a:endParaRPr>
                    </a:p>
                  </a:txBody>
                  <a:tcPr anchor="ctr">
                    <a:lnL w="12700" cmpd="sng">
                      <a:solidFill>
                        <a:srgbClr val="20558A"/>
                      </a:solidFill>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Research Strategy</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Approach</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NA</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Yes </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40000"/>
                      </a:srgbClr>
                    </a:solidFill>
                  </a:tcPr>
                </a:tc>
                <a:extLst>
                  <a:ext uri="{0D108BD9-81ED-4DB2-BD59-A6C34878D82A}">
                    <a16:rowId xmlns:a16="http://schemas.microsoft.com/office/drawing/2014/main" val="10003"/>
                  </a:ext>
                </a:extLst>
              </a:tr>
              <a:tr h="1052945">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Authentication of Key Biological and/or Chemical</a:t>
                      </a:r>
                      <a:r>
                        <a:rPr lang="en-US" sz="1800" baseline="0" dirty="0">
                          <a:solidFill>
                            <a:schemeClr val="tx1"/>
                          </a:solidFill>
                        </a:rPr>
                        <a:t> Resources</a:t>
                      </a:r>
                      <a:endParaRPr lang="en-US" sz="1800" dirty="0">
                        <a:solidFill>
                          <a:schemeClr val="tx1"/>
                        </a:solidFill>
                      </a:endParaRPr>
                    </a:p>
                  </a:txBody>
                  <a:tcPr anchor="ctr">
                    <a:lnL w="12700" cmpd="sng">
                      <a:solidFill>
                        <a:srgbClr val="20558A"/>
                      </a:solidFill>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Attachment</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NA</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Acceptable or Unacceptable</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solidFill>
                            <a:schemeClr val="tx1"/>
                          </a:solidFill>
                        </a:rPr>
                        <a:t>No </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20558A">
                        <a:tint val="20000"/>
                      </a:srgbClr>
                    </a:solidFill>
                  </a:tcPr>
                </a:tc>
                <a:extLst>
                  <a:ext uri="{0D108BD9-81ED-4DB2-BD59-A6C34878D82A}">
                    <a16:rowId xmlns:a16="http://schemas.microsoft.com/office/drawing/2014/main" val="10004"/>
                  </a:ext>
                </a:extLst>
              </a:tr>
            </a:tbl>
          </a:graphicData>
        </a:graphic>
      </p:graphicFrame>
      <p:sp>
        <p:nvSpPr>
          <p:cNvPr id="14" name="Rectangle 13"/>
          <p:cNvSpPr/>
          <p:nvPr/>
        </p:nvSpPr>
        <p:spPr>
          <a:xfrm>
            <a:off x="1644159" y="2209800"/>
            <a:ext cx="8871441" cy="762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61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RPG Application and Review </a:t>
            </a:r>
            <a:br>
              <a:rPr lang="en-US" dirty="0"/>
            </a:br>
            <a:r>
              <a:rPr lang="en-US" dirty="0"/>
              <a:t>(application due dates on and after Jan 25, 2019)</a:t>
            </a:r>
          </a:p>
        </p:txBody>
      </p:sp>
      <p:sp>
        <p:nvSpPr>
          <p:cNvPr id="4" name="Slide Number Placeholder 3"/>
          <p:cNvSpPr>
            <a:spLocks noGrp="1"/>
          </p:cNvSpPr>
          <p:nvPr>
            <p:ph type="sldNum" sz="quarter" idx="10"/>
          </p:nvPr>
        </p:nvSpPr>
        <p:spPr/>
        <p:txBody>
          <a:bodyPr/>
          <a:lstStyle/>
          <a:p>
            <a:fld id="{60583324-AE1C-3546-A724-4BA4670D7901}" type="slidenum">
              <a:rPr lang="en-US" smtClean="0"/>
              <a:pPr/>
              <a:t>26</a:t>
            </a:fld>
            <a:endParaRPr lang="en-US" dirty="0"/>
          </a:p>
        </p:txBody>
      </p:sp>
      <p:graphicFrame>
        <p:nvGraphicFramePr>
          <p:cNvPr id="12" name="Content Placeholder 4"/>
          <p:cNvGraphicFramePr>
            <a:graphicFrameLocks/>
          </p:cNvGraphicFramePr>
          <p:nvPr>
            <p:extLst>
              <p:ext uri="{D42A27DB-BD31-4B8C-83A1-F6EECF244321}">
                <p14:modId xmlns:p14="http://schemas.microsoft.com/office/powerpoint/2010/main" val="171100278"/>
              </p:ext>
            </p:extLst>
          </p:nvPr>
        </p:nvGraphicFramePr>
        <p:xfrm>
          <a:off x="1905000" y="971204"/>
          <a:ext cx="8839200" cy="5505796"/>
        </p:xfrm>
        <a:graphic>
          <a:graphicData uri="http://schemas.openxmlformats.org/drawingml/2006/table">
            <a:tbl>
              <a:tblPr firstRow="1" bandRow="1"/>
              <a:tblGrid>
                <a:gridCol w="2455333">
                  <a:extLst>
                    <a:ext uri="{9D8B030D-6E8A-4147-A177-3AD203B41FA5}">
                      <a16:colId xmlns:a16="http://schemas.microsoft.com/office/drawing/2014/main" val="20000"/>
                    </a:ext>
                  </a:extLst>
                </a:gridCol>
                <a:gridCol w="1636889">
                  <a:extLst>
                    <a:ext uri="{9D8B030D-6E8A-4147-A177-3AD203B41FA5}">
                      <a16:colId xmlns:a16="http://schemas.microsoft.com/office/drawing/2014/main" val="20001"/>
                    </a:ext>
                  </a:extLst>
                </a:gridCol>
                <a:gridCol w="1470378">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1052945">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Element</a:t>
                      </a:r>
                      <a:r>
                        <a:rPr lang="en-US" sz="1800" baseline="0" dirty="0"/>
                        <a:t> of Rigor</a:t>
                      </a:r>
                      <a:endParaRPr lang="en-US" sz="1800" dirty="0"/>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Section of Application</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Criterion Score</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Additional Review Consideration</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tc>
                  <a:txBody>
                    <a:bodyPr/>
                    <a:lstStyle>
                      <a:lvl1pPr marL="0" algn="l" defTabSz="457200" rtl="0" eaLnBrk="1" latinLnBrk="0" hangingPunct="1">
                        <a:defRPr sz="1800" b="1" kern="1200">
                          <a:solidFill>
                            <a:schemeClr val="dk1"/>
                          </a:solidFill>
                          <a:latin typeface="Helvetica"/>
                        </a:defRPr>
                      </a:lvl1pPr>
                      <a:lvl2pPr marL="457200" algn="l" defTabSz="457200" rtl="0" eaLnBrk="1" latinLnBrk="0" hangingPunct="1">
                        <a:defRPr sz="1800" b="1" kern="1200">
                          <a:solidFill>
                            <a:schemeClr val="dk1"/>
                          </a:solidFill>
                          <a:latin typeface="Helvetica"/>
                        </a:defRPr>
                      </a:lvl2pPr>
                      <a:lvl3pPr marL="914400" algn="l" defTabSz="457200" rtl="0" eaLnBrk="1" latinLnBrk="0" hangingPunct="1">
                        <a:defRPr sz="1800" b="1" kern="1200">
                          <a:solidFill>
                            <a:schemeClr val="dk1"/>
                          </a:solidFill>
                          <a:latin typeface="Helvetica"/>
                        </a:defRPr>
                      </a:lvl3pPr>
                      <a:lvl4pPr marL="1371600" algn="l" defTabSz="457200" rtl="0" eaLnBrk="1" latinLnBrk="0" hangingPunct="1">
                        <a:defRPr sz="1800" b="1" kern="1200">
                          <a:solidFill>
                            <a:schemeClr val="dk1"/>
                          </a:solidFill>
                          <a:latin typeface="Helvetica"/>
                        </a:defRPr>
                      </a:lvl4pPr>
                      <a:lvl5pPr marL="1828800" algn="l" defTabSz="457200" rtl="0" eaLnBrk="1" latinLnBrk="0" hangingPunct="1">
                        <a:defRPr sz="1800" b="1" kern="1200">
                          <a:solidFill>
                            <a:schemeClr val="dk1"/>
                          </a:solidFill>
                          <a:latin typeface="Helvetica"/>
                        </a:defRPr>
                      </a:lvl5pPr>
                      <a:lvl6pPr marL="2286000" algn="l" defTabSz="457200" rtl="0" eaLnBrk="1" latinLnBrk="0" hangingPunct="1">
                        <a:defRPr sz="1800" b="1" kern="1200">
                          <a:solidFill>
                            <a:schemeClr val="dk1"/>
                          </a:solidFill>
                          <a:latin typeface="Helvetica"/>
                        </a:defRPr>
                      </a:lvl6pPr>
                      <a:lvl7pPr marL="2743200" algn="l" defTabSz="457200" rtl="0" eaLnBrk="1" latinLnBrk="0" hangingPunct="1">
                        <a:defRPr sz="1800" b="1" kern="1200">
                          <a:solidFill>
                            <a:schemeClr val="dk1"/>
                          </a:solidFill>
                          <a:latin typeface="Helvetica"/>
                        </a:defRPr>
                      </a:lvl7pPr>
                      <a:lvl8pPr marL="3200400" algn="l" defTabSz="457200" rtl="0" eaLnBrk="1" latinLnBrk="0" hangingPunct="1">
                        <a:defRPr sz="1800" b="1" kern="1200">
                          <a:solidFill>
                            <a:schemeClr val="dk1"/>
                          </a:solidFill>
                          <a:latin typeface="Helvetica"/>
                        </a:defRPr>
                      </a:lvl8pPr>
                      <a:lvl9pPr marL="3657600" algn="l" defTabSz="457200" rtl="0" eaLnBrk="1" latinLnBrk="0" hangingPunct="1">
                        <a:defRPr sz="1800" b="1" kern="1200">
                          <a:solidFill>
                            <a:schemeClr val="dk1"/>
                          </a:solidFill>
                          <a:latin typeface="Helvetica"/>
                        </a:defRPr>
                      </a:lvl9pPr>
                    </a:lstStyle>
                    <a:p>
                      <a:pPr algn="ctr"/>
                      <a:r>
                        <a:rPr lang="en-US" sz="1800" dirty="0"/>
                        <a:t>Contribute to</a:t>
                      </a:r>
                      <a:r>
                        <a:rPr lang="en-US" sz="1800" baseline="0" dirty="0"/>
                        <a:t> </a:t>
                      </a:r>
                      <a:r>
                        <a:rPr lang="en-US" sz="1800" dirty="0"/>
                        <a:t>Overall Impact?</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20000"/>
                      </a:srgbClr>
                    </a:solidFill>
                  </a:tcPr>
                </a:tc>
                <a:extLst>
                  <a:ext uri="{0D108BD9-81ED-4DB2-BD59-A6C34878D82A}">
                    <a16:rowId xmlns:a16="http://schemas.microsoft.com/office/drawing/2014/main" val="10000"/>
                  </a:ext>
                </a:extLst>
              </a:tr>
              <a:tr h="737062">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Rigor of the Prior Research</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Research Strategy</a:t>
                      </a:r>
                    </a:p>
                  </a:txBody>
                  <a:tcPr anchor="ctr">
                    <a:lnL w="12700" cmpd="sng">
                      <a:solidFill>
                        <a:srgbClr val="20558A"/>
                      </a:solidFill>
                    </a:lnL>
                    <a:lnR w="12700" cmpd="sng">
                      <a:solidFill>
                        <a:srgbClr val="20558A"/>
                      </a:solidFill>
                    </a:lnR>
                    <a:lnT w="12700" cmpd="sng">
                      <a:solidFill>
                        <a:srgbClr val="20558A"/>
                      </a:solidFill>
                    </a:lnT>
                    <a:lnB w="12700" cap="flat" cmpd="sng" algn="ctr">
                      <a:solidFill>
                        <a:srgbClr val="20558A"/>
                      </a:solidFill>
                      <a:prstDash val="solid"/>
                      <a:round/>
                      <a:headEnd type="none" w="med" len="med"/>
                      <a:tailEnd type="none" w="med" len="med"/>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Significance</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NA</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Yes</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20558A">
                        <a:tint val="40000"/>
                      </a:srgbClr>
                    </a:solidFill>
                  </a:tcPr>
                </a:tc>
                <a:extLst>
                  <a:ext uri="{0D108BD9-81ED-4DB2-BD59-A6C34878D82A}">
                    <a16:rowId xmlns:a16="http://schemas.microsoft.com/office/drawing/2014/main" val="10001"/>
                  </a:ext>
                </a:extLst>
              </a:tr>
              <a:tr h="7370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Rigor of the Prior Research</a:t>
                      </a:r>
                    </a:p>
                  </a:txBody>
                  <a:tcPr anchor="ctr">
                    <a:lnL w="12700" cmpd="sng">
                      <a:solidFill>
                        <a:srgbClr val="20558A"/>
                      </a:solidFill>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Research Strategy</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ap="flat" cmpd="sng" algn="ctr">
                      <a:solidFill>
                        <a:srgbClr val="20558A"/>
                      </a:solidFill>
                      <a:prstDash val="solid"/>
                      <a:round/>
                      <a:headEnd type="none" w="med" len="med"/>
                      <a:tailEnd type="none" w="med" len="med"/>
                    </a:lnB>
                    <a:lnTlToBr w="12700" cmpd="sng">
                      <a:noFill/>
                      <a:prstDash val="solid"/>
                    </a:lnTlToBr>
                    <a:lnBlToTr w="12700" cmpd="sng">
                      <a:noFill/>
                      <a:prstDash val="solid"/>
                    </a:lnBlToTr>
                    <a:solidFill>
                      <a:srgbClr val="E7E9ED"/>
                    </a:solidFill>
                  </a:tcPr>
                </a:tc>
                <a:tc>
                  <a:txBody>
                    <a:bodyPr/>
                    <a:lstStyle/>
                    <a:p>
                      <a:pPr algn="ctr"/>
                      <a:r>
                        <a:rPr lang="en-US" sz="1800" dirty="0"/>
                        <a:t>Approach</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p>
                      <a:pPr algn="ctr"/>
                      <a:r>
                        <a:rPr lang="en-US" sz="1800" dirty="0"/>
                        <a:t>NA</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p>
                      <a:pPr algn="ctr"/>
                      <a:r>
                        <a:rPr lang="en-US" sz="1800" dirty="0"/>
                        <a:t>Yes</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extLst>
                  <a:ext uri="{0D108BD9-81ED-4DB2-BD59-A6C34878D82A}">
                    <a16:rowId xmlns:a16="http://schemas.microsoft.com/office/drawing/2014/main" val="10002"/>
                  </a:ext>
                </a:extLst>
              </a:tr>
              <a:tr h="737062">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Scientific</a:t>
                      </a:r>
                      <a:r>
                        <a:rPr lang="en-US" sz="1800" baseline="0" dirty="0"/>
                        <a:t> Rigor</a:t>
                      </a:r>
                      <a:endParaRPr lang="en-US" sz="1800" dirty="0"/>
                    </a:p>
                  </a:txBody>
                  <a:tcPr anchor="ctr">
                    <a:lnL w="12700" cmpd="sng">
                      <a:solidFill>
                        <a:srgbClr val="20558A"/>
                      </a:solidFill>
                    </a:lnL>
                    <a:lnR w="12700" cap="flat" cmpd="sng" algn="ctr">
                      <a:solidFill>
                        <a:srgbClr val="20558A"/>
                      </a:solidFill>
                      <a:prstDash val="solid"/>
                      <a:round/>
                      <a:headEnd type="none" w="med" len="med"/>
                      <a:tailEnd type="none" w="med" len="med"/>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CCD1D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Research Strategy</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ap="flat" cmpd="sng" algn="ctr">
                      <a:solidFill>
                        <a:srgbClr val="20558A"/>
                      </a:solidFill>
                      <a:prstDash val="solid"/>
                      <a:round/>
                      <a:headEnd type="none" w="med" len="med"/>
                      <a:tailEnd type="none" w="med" len="med"/>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Approach</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NA</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Yes </a:t>
                      </a:r>
                    </a:p>
                  </a:txBody>
                  <a:tcPr anchor="ctr">
                    <a:lnL w="12700" cmpd="sng">
                      <a:solidFill>
                        <a:srgbClr val="20558A"/>
                      </a:solidFill>
                    </a:lnL>
                    <a:lnR w="12700" cmpd="sng">
                      <a:solidFill>
                        <a:srgbClr val="20558A"/>
                      </a:solidFill>
                    </a:lnR>
                    <a:lnT w="12700" cmpd="sng">
                      <a:solidFill>
                        <a:srgbClr val="20558A"/>
                      </a:solidFill>
                    </a:lnT>
                    <a:lnB w="12700" cmpd="sng">
                      <a:solidFill>
                        <a:srgbClr val="20558A"/>
                      </a:solidFill>
                    </a:lnB>
                    <a:lnTlToBr w="12700" cmpd="sng">
                      <a:noFill/>
                      <a:prstDash val="solid"/>
                    </a:lnTlToBr>
                    <a:lnBlToTr w="12700" cmpd="sng">
                      <a:noFill/>
                      <a:prstDash val="solid"/>
                    </a:lnBlToTr>
                    <a:solidFill>
                      <a:srgbClr val="CCD1DA"/>
                    </a:solidFill>
                  </a:tcPr>
                </a:tc>
                <a:extLst>
                  <a:ext uri="{0D108BD9-81ED-4DB2-BD59-A6C34878D82A}">
                    <a16:rowId xmlns:a16="http://schemas.microsoft.com/office/drawing/2014/main" val="10003"/>
                  </a:ext>
                </a:extLst>
              </a:tr>
              <a:tr h="1188720">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Consideration</a:t>
                      </a:r>
                      <a:r>
                        <a:rPr lang="en-US" sz="1800" baseline="0" dirty="0"/>
                        <a:t> of Relevant Biological Variables Such as Sex</a:t>
                      </a:r>
                      <a:endParaRPr lang="en-US" sz="1800" dirty="0"/>
                    </a:p>
                  </a:txBody>
                  <a:tcPr anchor="ctr">
                    <a:lnL w="12700" cmpd="sng">
                      <a:solidFill>
                        <a:srgbClr val="20558A"/>
                      </a:solidFill>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Research Strategy</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Approach</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NA</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Yes </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E7E9ED"/>
                    </a:solidFill>
                  </a:tcPr>
                </a:tc>
                <a:extLst>
                  <a:ext uri="{0D108BD9-81ED-4DB2-BD59-A6C34878D82A}">
                    <a16:rowId xmlns:a16="http://schemas.microsoft.com/office/drawing/2014/main" val="10004"/>
                  </a:ext>
                </a:extLst>
              </a:tr>
              <a:tr h="1052945">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Authentication of Key Biological and/or Chemical</a:t>
                      </a:r>
                      <a:r>
                        <a:rPr lang="en-US" sz="1800" baseline="0" dirty="0"/>
                        <a:t> Resources</a:t>
                      </a:r>
                      <a:endParaRPr lang="en-US" sz="1800" dirty="0"/>
                    </a:p>
                  </a:txBody>
                  <a:tcPr anchor="ctr">
                    <a:lnL w="12700" cmpd="sng">
                      <a:solidFill>
                        <a:srgbClr val="20558A"/>
                      </a:solidFill>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Attachment</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NA</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Acceptable or Unacceptable</a:t>
                      </a:r>
                    </a:p>
                  </a:txBody>
                  <a:tcPr anchor="ctr">
                    <a:lnL w="12700" cap="flat" cmpd="sng" algn="ctr">
                      <a:solidFill>
                        <a:srgbClr val="20558A"/>
                      </a:solidFill>
                      <a:prstDash val="solid"/>
                      <a:round/>
                      <a:headEnd type="none" w="med" len="med"/>
                      <a:tailEnd type="none" w="med" len="med"/>
                    </a:lnL>
                    <a:lnR w="12700" cap="flat" cmpd="sng" algn="ctr">
                      <a:solidFill>
                        <a:srgbClr val="20558A"/>
                      </a:solidFill>
                      <a:prstDash val="solid"/>
                      <a:round/>
                      <a:headEnd type="none" w="med" len="med"/>
                      <a:tailEnd type="none" w="med" len="med"/>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tc>
                  <a:txBody>
                    <a:bodyPr/>
                    <a:lstStyle>
                      <a:lvl1pPr marL="0" algn="l" defTabSz="457200" rtl="0" eaLnBrk="1" latinLnBrk="0" hangingPunct="1">
                        <a:defRPr sz="1800" kern="1200">
                          <a:solidFill>
                            <a:schemeClr val="dk1"/>
                          </a:solidFill>
                          <a:latin typeface="Helvetica"/>
                        </a:defRPr>
                      </a:lvl1pPr>
                      <a:lvl2pPr marL="457200" algn="l" defTabSz="457200" rtl="0" eaLnBrk="1" latinLnBrk="0" hangingPunct="1">
                        <a:defRPr sz="1800" kern="1200">
                          <a:solidFill>
                            <a:schemeClr val="dk1"/>
                          </a:solidFill>
                          <a:latin typeface="Helvetica"/>
                        </a:defRPr>
                      </a:lvl2pPr>
                      <a:lvl3pPr marL="914400" algn="l" defTabSz="457200" rtl="0" eaLnBrk="1" latinLnBrk="0" hangingPunct="1">
                        <a:defRPr sz="1800" kern="1200">
                          <a:solidFill>
                            <a:schemeClr val="dk1"/>
                          </a:solidFill>
                          <a:latin typeface="Helvetica"/>
                        </a:defRPr>
                      </a:lvl3pPr>
                      <a:lvl4pPr marL="1371600" algn="l" defTabSz="457200" rtl="0" eaLnBrk="1" latinLnBrk="0" hangingPunct="1">
                        <a:defRPr sz="1800" kern="1200">
                          <a:solidFill>
                            <a:schemeClr val="dk1"/>
                          </a:solidFill>
                          <a:latin typeface="Helvetica"/>
                        </a:defRPr>
                      </a:lvl4pPr>
                      <a:lvl5pPr marL="1828800" algn="l" defTabSz="457200" rtl="0" eaLnBrk="1" latinLnBrk="0" hangingPunct="1">
                        <a:defRPr sz="1800" kern="1200">
                          <a:solidFill>
                            <a:schemeClr val="dk1"/>
                          </a:solidFill>
                          <a:latin typeface="Helvetica"/>
                        </a:defRPr>
                      </a:lvl5pPr>
                      <a:lvl6pPr marL="2286000" algn="l" defTabSz="457200" rtl="0" eaLnBrk="1" latinLnBrk="0" hangingPunct="1">
                        <a:defRPr sz="1800" kern="1200">
                          <a:solidFill>
                            <a:schemeClr val="dk1"/>
                          </a:solidFill>
                          <a:latin typeface="Helvetica"/>
                        </a:defRPr>
                      </a:lvl6pPr>
                      <a:lvl7pPr marL="2743200" algn="l" defTabSz="457200" rtl="0" eaLnBrk="1" latinLnBrk="0" hangingPunct="1">
                        <a:defRPr sz="1800" kern="1200">
                          <a:solidFill>
                            <a:schemeClr val="dk1"/>
                          </a:solidFill>
                          <a:latin typeface="Helvetica"/>
                        </a:defRPr>
                      </a:lvl7pPr>
                      <a:lvl8pPr marL="3200400" algn="l" defTabSz="457200" rtl="0" eaLnBrk="1" latinLnBrk="0" hangingPunct="1">
                        <a:defRPr sz="1800" kern="1200">
                          <a:solidFill>
                            <a:schemeClr val="dk1"/>
                          </a:solidFill>
                          <a:latin typeface="Helvetica"/>
                        </a:defRPr>
                      </a:lvl8pPr>
                      <a:lvl9pPr marL="3657600" algn="l" defTabSz="457200" rtl="0" eaLnBrk="1" latinLnBrk="0" hangingPunct="1">
                        <a:defRPr sz="1800" kern="1200">
                          <a:solidFill>
                            <a:schemeClr val="dk1"/>
                          </a:solidFill>
                          <a:latin typeface="Helvetica"/>
                        </a:defRPr>
                      </a:lvl9pPr>
                    </a:lstStyle>
                    <a:p>
                      <a:pPr algn="ctr"/>
                      <a:r>
                        <a:rPr lang="en-US" sz="1800" dirty="0"/>
                        <a:t>No </a:t>
                      </a:r>
                    </a:p>
                  </a:txBody>
                  <a:tcPr anchor="ctr">
                    <a:lnL w="12700" cap="flat" cmpd="sng" algn="ctr">
                      <a:solidFill>
                        <a:srgbClr val="20558A"/>
                      </a:solidFill>
                      <a:prstDash val="solid"/>
                      <a:round/>
                      <a:headEnd type="none" w="med" len="med"/>
                      <a:tailEnd type="none" w="med" len="med"/>
                    </a:lnL>
                    <a:lnR w="12700" cmpd="sng">
                      <a:solidFill>
                        <a:srgbClr val="20558A"/>
                      </a:solidFill>
                    </a:lnR>
                    <a:lnT w="12700" cap="flat" cmpd="sng" algn="ctr">
                      <a:solidFill>
                        <a:srgbClr val="20558A"/>
                      </a:solidFill>
                      <a:prstDash val="solid"/>
                      <a:round/>
                      <a:headEnd type="none" w="med" len="med"/>
                      <a:tailEnd type="none" w="med" len="med"/>
                    </a:lnT>
                    <a:lnB w="12700" cmpd="sng">
                      <a:solidFill>
                        <a:srgbClr val="20558A"/>
                      </a:solidFill>
                    </a:lnB>
                    <a:lnTlToBr w="12700" cmpd="sng">
                      <a:noFill/>
                      <a:prstDash val="solid"/>
                    </a:lnTlToBr>
                    <a:lnBlToTr w="12700" cmpd="sng">
                      <a:noFill/>
                      <a:prstDash val="solid"/>
                    </a:lnBlToTr>
                    <a:solidFill>
                      <a:srgbClr val="CCD1DA"/>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1872759" y="1981200"/>
            <a:ext cx="8871441" cy="1524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04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33450"/>
            <a:ext cx="8001000" cy="5199336"/>
          </a:xfrm>
        </p:spPr>
        <p:txBody>
          <a:bodyPr>
            <a:normAutofit/>
          </a:bodyPr>
          <a:lstStyle/>
          <a:p>
            <a:pPr>
              <a:spcBef>
                <a:spcPts val="1800"/>
              </a:spcBef>
            </a:pPr>
            <a:r>
              <a:rPr lang="en-US" sz="3000" dirty="0"/>
              <a:t>Assess the strength &amp; weaknesses in the rigor of the prior research that serves as key support for the proposed research project.</a:t>
            </a:r>
          </a:p>
          <a:p>
            <a:pPr>
              <a:spcBef>
                <a:spcPts val="1800"/>
              </a:spcBef>
            </a:pPr>
            <a:r>
              <a:rPr lang="en-US" sz="3000" dirty="0"/>
              <a:t>Prior research can include:</a:t>
            </a:r>
          </a:p>
          <a:p>
            <a:pPr lvl="1">
              <a:spcBef>
                <a:spcPts val="1200"/>
              </a:spcBef>
              <a:buClr>
                <a:srgbClr val="003399"/>
              </a:buClr>
            </a:pPr>
            <a:r>
              <a:rPr lang="en-US" sz="2600" dirty="0">
                <a:solidFill>
                  <a:srgbClr val="003399"/>
                </a:solidFill>
              </a:rPr>
              <a:t>observations, </a:t>
            </a:r>
          </a:p>
          <a:p>
            <a:pPr lvl="1">
              <a:spcBef>
                <a:spcPts val="1200"/>
              </a:spcBef>
              <a:buClr>
                <a:srgbClr val="003399"/>
              </a:buClr>
            </a:pPr>
            <a:r>
              <a:rPr lang="en-US" sz="2600" dirty="0">
                <a:solidFill>
                  <a:srgbClr val="003399"/>
                </a:solidFill>
              </a:rPr>
              <a:t>preliminary data, or </a:t>
            </a:r>
          </a:p>
          <a:p>
            <a:pPr lvl="1">
              <a:spcBef>
                <a:spcPts val="1200"/>
              </a:spcBef>
              <a:buClr>
                <a:srgbClr val="003399"/>
              </a:buClr>
            </a:pPr>
            <a:r>
              <a:rPr lang="en-US" sz="2600" dirty="0">
                <a:solidFill>
                  <a:srgbClr val="003399"/>
                </a:solidFill>
              </a:rPr>
              <a:t>published literature</a:t>
            </a:r>
          </a:p>
          <a:p>
            <a:pPr>
              <a:spcBef>
                <a:spcPts val="1200"/>
              </a:spcBef>
            </a:pPr>
            <a:r>
              <a:rPr lang="en-US" sz="3000" dirty="0"/>
              <a:t>Describe how the proposed research will address these weaknesses.</a:t>
            </a:r>
            <a:r>
              <a:rPr lang="en-US" sz="3000" dirty="0">
                <a:solidFill>
                  <a:srgbClr val="003399"/>
                </a:solidFill>
              </a:rPr>
              <a:t> </a:t>
            </a:r>
            <a:endParaRPr lang="en-US" sz="3000" dirty="0">
              <a:solidFill>
                <a:schemeClr val="tx1"/>
              </a:solidFill>
            </a:endParaRPr>
          </a:p>
        </p:txBody>
      </p:sp>
      <p:sp>
        <p:nvSpPr>
          <p:cNvPr id="6" name="Slide Number Placeholder 1"/>
          <p:cNvSpPr>
            <a:spLocks noGrp="1"/>
          </p:cNvSpPr>
          <p:nvPr>
            <p:ph type="sldNum" sz="quarter" idx="4294967295"/>
          </p:nvPr>
        </p:nvSpPr>
        <p:spPr>
          <a:xfrm>
            <a:off x="11774384" y="6491287"/>
            <a:ext cx="417616" cy="366713"/>
          </a:xfrm>
          <a:prstGeom prst="rect">
            <a:avLst/>
          </a:prstGeom>
        </p:spPr>
        <p:txBody>
          <a:bodyPr/>
          <a:lstStyle/>
          <a:p>
            <a:pPr algn="l"/>
            <a:fld id="{161627A0-52BE-49C3-90CB-787EE860760A}" type="slidenum">
              <a:rPr lang="en-US"/>
              <a:pPr algn="l"/>
              <a:t>27</a:t>
            </a:fld>
            <a:endParaRPr lang="en-US" dirty="0"/>
          </a:p>
        </p:txBody>
      </p:sp>
      <p:sp>
        <p:nvSpPr>
          <p:cNvPr id="4" name="Title 3"/>
          <p:cNvSpPr>
            <a:spLocks noGrp="1"/>
          </p:cNvSpPr>
          <p:nvPr>
            <p:ph type="title"/>
          </p:nvPr>
        </p:nvSpPr>
        <p:spPr/>
        <p:txBody>
          <a:bodyPr/>
          <a:lstStyle/>
          <a:p>
            <a:r>
              <a:rPr lang="en-US" sz="3200" dirty="0"/>
              <a:t>Scientific Premise / Rigor of the Prior Research</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860" y="1284384"/>
            <a:ext cx="4828524" cy="4828524"/>
          </a:xfrm>
          <a:prstGeom prst="rect">
            <a:avLst/>
          </a:prstGeom>
        </p:spPr>
      </p:pic>
    </p:spTree>
    <p:custDataLst>
      <p:tags r:id="rId1"/>
    </p:custDataLst>
    <p:extLst>
      <p:ext uri="{BB962C8B-B14F-4D97-AF65-F5344CB8AC3E}">
        <p14:creationId xmlns:p14="http://schemas.microsoft.com/office/powerpoint/2010/main" val="803066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608029" y="6553200"/>
            <a:ext cx="480951" cy="365125"/>
          </a:xfrm>
          <a:prstGeom prst="rect">
            <a:avLst/>
          </a:prstGeom>
        </p:spPr>
        <p:txBody>
          <a:bodyPr/>
          <a:lstStyle/>
          <a:p>
            <a:fld id="{85FA2A88-A685-4D86-9479-08DE1FF17502}" type="slidenum">
              <a:rPr lang="en-US" smtClean="0"/>
              <a:pPr/>
              <a:t>28</a:t>
            </a:fld>
            <a:endParaRPr lang="en-US" dirty="0"/>
          </a:p>
        </p:txBody>
      </p:sp>
      <p:sp>
        <p:nvSpPr>
          <p:cNvPr id="5" name="Content Placeholder 1"/>
          <p:cNvSpPr txBox="1">
            <a:spLocks/>
          </p:cNvSpPr>
          <p:nvPr/>
        </p:nvSpPr>
        <p:spPr>
          <a:xfrm>
            <a:off x="990600" y="1066800"/>
            <a:ext cx="9388850" cy="46148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t>Research Strategy: Significance:</a:t>
            </a:r>
          </a:p>
          <a:p>
            <a:pPr marL="182880" indent="-182880"/>
            <a:r>
              <a:rPr lang="en-US" sz="2400" dirty="0"/>
              <a:t>Explain the importance of the problem or critical barrier to progress in the field that the proposed project addresses.</a:t>
            </a:r>
          </a:p>
          <a:p>
            <a:pPr marL="182880" indent="-182880"/>
            <a:r>
              <a:rPr lang="en-US" sz="2400" dirty="0">
                <a:solidFill>
                  <a:srgbClr val="C00000"/>
                </a:solidFill>
              </a:rPr>
              <a:t>Describe the scientific premise for the proposed project, including consideration of the strengths and weaknesses of published research or preliminary data crucial to the support of your application.</a:t>
            </a:r>
          </a:p>
          <a:p>
            <a:pPr marL="182880" indent="-182880"/>
            <a:r>
              <a:rPr lang="en-US" sz="2400" dirty="0"/>
              <a:t>Explain how the proposed project will improve scientific knowledge, technical capability, and/or clinical practice in one or more broad fields. </a:t>
            </a:r>
          </a:p>
          <a:p>
            <a:pPr marL="182880" indent="-182880"/>
            <a:r>
              <a:rPr lang="en-US" sz="2400" dirty="0"/>
              <a:t>Describe how the concepts, methods, technologies, treatments, services, or preventative interventions that drive this field will be changed if the proposed aims are achieved.</a:t>
            </a:r>
          </a:p>
          <a:p>
            <a:endParaRPr lang="en-US" sz="2400" dirty="0">
              <a:solidFill>
                <a:prstClr val="black"/>
              </a:solidFill>
            </a:endParaRPr>
          </a:p>
        </p:txBody>
      </p:sp>
      <p:sp>
        <p:nvSpPr>
          <p:cNvPr id="2" name="Title 1"/>
          <p:cNvSpPr>
            <a:spLocks noGrp="1"/>
          </p:cNvSpPr>
          <p:nvPr>
            <p:ph type="title"/>
          </p:nvPr>
        </p:nvSpPr>
        <p:spPr>
          <a:xfrm>
            <a:off x="1524000" y="198437"/>
            <a:ext cx="10160000" cy="563563"/>
          </a:xfrm>
        </p:spPr>
        <p:txBody>
          <a:bodyPr/>
          <a:lstStyle/>
          <a:p>
            <a:r>
              <a:rPr lang="en-US" sz="2800" dirty="0"/>
              <a:t>Scientific Premise</a:t>
            </a:r>
            <a:br>
              <a:rPr lang="en-US" sz="2800" dirty="0"/>
            </a:br>
            <a:r>
              <a:rPr lang="en-US" sz="2800" dirty="0"/>
              <a:t>(application due dates </a:t>
            </a:r>
            <a:r>
              <a:rPr lang="en-US" sz="2800" i="1" dirty="0"/>
              <a:t>before</a:t>
            </a:r>
            <a:r>
              <a:rPr lang="en-US" sz="2800" dirty="0"/>
              <a:t> Jan 25, 2019)</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794" y="1904997"/>
            <a:ext cx="3505206" cy="3505206"/>
          </a:xfrm>
          <a:prstGeom prst="rect">
            <a:avLst/>
          </a:prstGeom>
        </p:spPr>
      </p:pic>
    </p:spTree>
    <p:custDataLst>
      <p:tags r:id="rId1"/>
    </p:custDataLst>
    <p:extLst>
      <p:ext uri="{BB962C8B-B14F-4D97-AF65-F5344CB8AC3E}">
        <p14:creationId xmlns:p14="http://schemas.microsoft.com/office/powerpoint/2010/main" val="168705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1" end="1"/>
                                            </p:txEl>
                                          </p:spTgt>
                                        </p:tgtEl>
                                      </p:cBhvr>
                                    </p:animEffect>
                                    <p:set>
                                      <p:cBhvr>
                                        <p:cTn id="7" dur="1" fill="hold">
                                          <p:stCondLst>
                                            <p:cond delay="499"/>
                                          </p:stCondLst>
                                        </p:cTn>
                                        <p:tgtEl>
                                          <p:spTgt spid="5">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xEl>
                                              <p:pRg st="3" end="3"/>
                                            </p:txEl>
                                          </p:spTgt>
                                        </p:tgtEl>
                                      </p:cBhvr>
                                    </p:animEffect>
                                    <p:set>
                                      <p:cBhvr>
                                        <p:cTn id="10" dur="1" fill="hold">
                                          <p:stCondLst>
                                            <p:cond delay="499"/>
                                          </p:stCondLst>
                                        </p:cTn>
                                        <p:tgtEl>
                                          <p:spTgt spid="5">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xEl>
                                              <p:pRg st="4" end="4"/>
                                            </p:txEl>
                                          </p:spTgt>
                                        </p:tgtEl>
                                      </p:cBhvr>
                                    </p:animEffect>
                                    <p:set>
                                      <p:cBhvr>
                                        <p:cTn id="13"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0"/>
              </a:spcAft>
              <a:buNone/>
            </a:pPr>
            <a:r>
              <a:rPr lang="en-US" sz="2400" b="1" dirty="0"/>
              <a:t>Significance – Review Questions:</a:t>
            </a:r>
          </a:p>
          <a:p>
            <a:pPr>
              <a:spcAft>
                <a:spcPts val="0"/>
              </a:spcAft>
            </a:pPr>
            <a:r>
              <a:rPr lang="en-US" sz="2400" dirty="0"/>
              <a:t>Does the project address an important problem or a critical barrier to progress in the field? </a:t>
            </a:r>
          </a:p>
          <a:p>
            <a:pPr>
              <a:spcAft>
                <a:spcPts val="0"/>
              </a:spcAft>
            </a:pPr>
            <a:r>
              <a:rPr lang="en-US" sz="2400" dirty="0">
                <a:solidFill>
                  <a:srgbClr val="C00000"/>
                </a:solidFill>
              </a:rPr>
              <a:t>Is there a strong scientific premise for the project? </a:t>
            </a:r>
          </a:p>
          <a:p>
            <a:pPr>
              <a:spcAft>
                <a:spcPts val="0"/>
              </a:spcAft>
            </a:pPr>
            <a:r>
              <a:rPr lang="en-US" sz="2400" dirty="0"/>
              <a:t>If the aims of the project are achieved, how will scientific knowledge, technical capability, and/or clinical practice be improved? </a:t>
            </a:r>
          </a:p>
          <a:p>
            <a:pPr>
              <a:spcAft>
                <a:spcPts val="0"/>
              </a:spcAft>
            </a:pPr>
            <a:r>
              <a:rPr lang="en-US" sz="2400" dirty="0"/>
              <a:t>How will successful completion of the aims change the concepts, methods, technologies, treatments, services, or preventative interventions that drive this field? </a:t>
            </a:r>
          </a:p>
        </p:txBody>
      </p:sp>
      <p:sp>
        <p:nvSpPr>
          <p:cNvPr id="4" name="Slide Number Placeholder 3"/>
          <p:cNvSpPr>
            <a:spLocks noGrp="1"/>
          </p:cNvSpPr>
          <p:nvPr>
            <p:ph type="sldNum" sz="quarter" idx="10"/>
          </p:nvPr>
        </p:nvSpPr>
        <p:spPr>
          <a:xfrm>
            <a:off x="11802242" y="6537326"/>
            <a:ext cx="414339" cy="320674"/>
          </a:xfrm>
        </p:spPr>
        <p:txBody>
          <a:bodyPr/>
          <a:lstStyle/>
          <a:p>
            <a:pPr algn="l">
              <a:defRPr/>
            </a:pPr>
            <a:fld id="{161627A0-52BE-49C3-90CB-787EE860760A}" type="slidenum">
              <a:rPr lang="en-US" sz="1400" b="0">
                <a:solidFill>
                  <a:schemeClr val="tx2"/>
                </a:solidFill>
              </a:rPr>
              <a:pPr algn="l">
                <a:defRPr/>
              </a:pPr>
              <a:t>29</a:t>
            </a:fld>
            <a:endParaRPr lang="en-US" sz="1400" b="0" dirty="0">
              <a:solidFill>
                <a:schemeClr val="tx2"/>
              </a:solidFill>
            </a:endParaRPr>
          </a:p>
        </p:txBody>
      </p:sp>
      <p:sp>
        <p:nvSpPr>
          <p:cNvPr id="6" name="Title 5"/>
          <p:cNvSpPr>
            <a:spLocks noGrp="1"/>
          </p:cNvSpPr>
          <p:nvPr>
            <p:ph type="title"/>
          </p:nvPr>
        </p:nvSpPr>
        <p:spPr>
          <a:xfrm>
            <a:off x="1524000" y="198437"/>
            <a:ext cx="10160000" cy="563563"/>
          </a:xfrm>
        </p:spPr>
        <p:txBody>
          <a:bodyPr/>
          <a:lstStyle/>
          <a:p>
            <a:r>
              <a:rPr lang="en-US" sz="2800" dirty="0"/>
              <a:t>Scientific Premise</a:t>
            </a:r>
            <a:br>
              <a:rPr lang="en-US" sz="2800" dirty="0"/>
            </a:br>
            <a:r>
              <a:rPr lang="en-US" sz="2800" dirty="0"/>
              <a:t>(application due dates </a:t>
            </a:r>
            <a:r>
              <a:rPr lang="en-US" sz="2800" i="1" dirty="0"/>
              <a:t>before</a:t>
            </a:r>
            <a:r>
              <a:rPr lang="en-US" sz="2800" dirty="0"/>
              <a:t> Jan 25,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429000"/>
            <a:ext cx="4114807" cy="4114807"/>
          </a:xfrm>
          <a:prstGeom prst="rect">
            <a:avLst/>
          </a:prstGeom>
        </p:spPr>
      </p:pic>
    </p:spTree>
    <p:custDataLst>
      <p:tags r:id="rId1"/>
    </p:custDataLst>
    <p:extLst>
      <p:ext uri="{BB962C8B-B14F-4D97-AF65-F5344CB8AC3E}">
        <p14:creationId xmlns:p14="http://schemas.microsoft.com/office/powerpoint/2010/main" val="14144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a:t>
            </a:r>
          </a:p>
        </p:txBody>
      </p:sp>
      <p:sp>
        <p:nvSpPr>
          <p:cNvPr id="3" name="Content Placeholder 2"/>
          <p:cNvSpPr>
            <a:spLocks noGrp="1"/>
          </p:cNvSpPr>
          <p:nvPr>
            <p:ph idx="1"/>
          </p:nvPr>
        </p:nvSpPr>
        <p:spPr/>
        <p:txBody>
          <a:bodyPr/>
          <a:lstStyle/>
          <a:p>
            <a:pPr>
              <a:spcBef>
                <a:spcPts val="2400"/>
              </a:spcBef>
            </a:pPr>
            <a:r>
              <a:rPr lang="en-US" dirty="0"/>
              <a:t>Why the concern about reproducibility?</a:t>
            </a:r>
          </a:p>
          <a:p>
            <a:pPr>
              <a:spcBef>
                <a:spcPts val="2400"/>
              </a:spcBef>
            </a:pPr>
            <a:r>
              <a:rPr lang="en-US" dirty="0">
                <a:solidFill>
                  <a:schemeClr val="bg1">
                    <a:lumMod val="75000"/>
                  </a:schemeClr>
                </a:solidFill>
              </a:rPr>
              <a:t>The NIH response</a:t>
            </a:r>
          </a:p>
          <a:p>
            <a:pPr>
              <a:spcBef>
                <a:spcPts val="2400"/>
              </a:spcBef>
            </a:pPr>
            <a:r>
              <a:rPr lang="en-US" dirty="0">
                <a:solidFill>
                  <a:schemeClr val="bg1">
                    <a:lumMod val="75000"/>
                  </a:schemeClr>
                </a:solidFill>
              </a:rPr>
              <a:t>Updates to grant applications</a:t>
            </a:r>
          </a:p>
          <a:p>
            <a:pPr>
              <a:spcBef>
                <a:spcPts val="2400"/>
              </a:spcBef>
            </a:pPr>
            <a:r>
              <a:rPr lang="en-US" dirty="0">
                <a:solidFill>
                  <a:schemeClr val="bg1">
                    <a:lumMod val="75000"/>
                  </a:schemeClr>
                </a:solidFill>
              </a:rPr>
              <a:t>Training and Resources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3</a:t>
            </a:fld>
            <a:endParaRPr lang="en-US" dirty="0"/>
          </a:p>
        </p:txBody>
      </p:sp>
    </p:spTree>
    <p:extLst>
      <p:ext uri="{BB962C8B-B14F-4D97-AF65-F5344CB8AC3E}">
        <p14:creationId xmlns:p14="http://schemas.microsoft.com/office/powerpoint/2010/main" val="1702866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608029" y="6553200"/>
            <a:ext cx="480951" cy="365125"/>
          </a:xfrm>
          <a:prstGeom prst="rect">
            <a:avLst/>
          </a:prstGeom>
        </p:spPr>
        <p:txBody>
          <a:bodyPr/>
          <a:lstStyle/>
          <a:p>
            <a:fld id="{85FA2A88-A685-4D86-9479-08DE1FF17502}" type="slidenum">
              <a:rPr lang="en-US" smtClean="0"/>
              <a:pPr/>
              <a:t>30</a:t>
            </a:fld>
            <a:endParaRPr lang="en-US" dirty="0"/>
          </a:p>
        </p:txBody>
      </p:sp>
      <p:sp>
        <p:nvSpPr>
          <p:cNvPr id="5" name="Content Placeholder 1"/>
          <p:cNvSpPr txBox="1">
            <a:spLocks/>
          </p:cNvSpPr>
          <p:nvPr/>
        </p:nvSpPr>
        <p:spPr>
          <a:xfrm>
            <a:off x="990600" y="1066800"/>
            <a:ext cx="9388850" cy="46148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t>Research Strategy: Significance:</a:t>
            </a:r>
          </a:p>
          <a:p>
            <a:pPr marL="182880" indent="-182880">
              <a:spcBef>
                <a:spcPts val="600"/>
              </a:spcBef>
            </a:pPr>
            <a:r>
              <a:rPr lang="en-US" sz="2400" dirty="0"/>
              <a:t>Explain the importance of the problem or critical barrier to progress in the field that the proposed project addresses.</a:t>
            </a:r>
          </a:p>
          <a:p>
            <a:pPr marL="182880" indent="-182880">
              <a:spcBef>
                <a:spcPts val="600"/>
              </a:spcBef>
            </a:pPr>
            <a:r>
              <a:rPr lang="en-US" sz="2400" dirty="0">
                <a:solidFill>
                  <a:srgbClr val="C00000"/>
                </a:solidFill>
              </a:rPr>
              <a:t>Describe the strengths and weaknesses in the rigor of the prior research (both published and unpublished) that serves as the key support for the proposed project.</a:t>
            </a:r>
          </a:p>
          <a:p>
            <a:pPr marL="182880" indent="-182880">
              <a:spcBef>
                <a:spcPts val="600"/>
              </a:spcBef>
            </a:pPr>
            <a:r>
              <a:rPr lang="en-US" sz="2400" dirty="0"/>
              <a:t>Explain how the proposed project will improve scientific knowledge, technical capability, and/or clinical practice in one or more broad fields. </a:t>
            </a:r>
          </a:p>
          <a:p>
            <a:pPr marL="182880" indent="-182880">
              <a:spcBef>
                <a:spcPts val="600"/>
              </a:spcBef>
            </a:pPr>
            <a:r>
              <a:rPr lang="en-US" sz="2400" dirty="0"/>
              <a:t>Describe how the concepts, methods, technologies, treatments, services, or preventative interventions that drive this field will be changed if the proposed aims are achieved.</a:t>
            </a:r>
          </a:p>
          <a:p>
            <a:endParaRPr lang="en-US" sz="2400" dirty="0">
              <a:solidFill>
                <a:prstClr val="black"/>
              </a:solidFill>
            </a:endParaRPr>
          </a:p>
        </p:txBody>
      </p:sp>
      <p:sp>
        <p:nvSpPr>
          <p:cNvPr id="2" name="Title 1"/>
          <p:cNvSpPr>
            <a:spLocks noGrp="1"/>
          </p:cNvSpPr>
          <p:nvPr>
            <p:ph type="title"/>
          </p:nvPr>
        </p:nvSpPr>
        <p:spPr>
          <a:xfrm>
            <a:off x="1524000" y="198437"/>
            <a:ext cx="10160000" cy="563563"/>
          </a:xfrm>
        </p:spPr>
        <p:txBody>
          <a:bodyPr/>
          <a:lstStyle/>
          <a:p>
            <a:r>
              <a:rPr lang="en-US" sz="2800" dirty="0"/>
              <a:t>Rigor of the Prior Research</a:t>
            </a:r>
            <a:br>
              <a:rPr lang="en-US" sz="2800" dirty="0"/>
            </a:br>
            <a:r>
              <a:rPr lang="en-US" sz="2800" dirty="0"/>
              <a:t>(application due dates </a:t>
            </a:r>
            <a:r>
              <a:rPr lang="en-US" sz="2800" i="1" dirty="0"/>
              <a:t>after</a:t>
            </a:r>
            <a:r>
              <a:rPr lang="en-US" sz="2800" dirty="0"/>
              <a:t> Jan 25, 2019)</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8302" y="2362200"/>
            <a:ext cx="2590800" cy="2590800"/>
          </a:xfrm>
          <a:prstGeom prst="rect">
            <a:avLst/>
          </a:prstGeom>
        </p:spPr>
      </p:pic>
    </p:spTree>
    <p:custDataLst>
      <p:tags r:id="rId1"/>
    </p:custDataLst>
    <p:extLst>
      <p:ext uri="{BB962C8B-B14F-4D97-AF65-F5344CB8AC3E}">
        <p14:creationId xmlns:p14="http://schemas.microsoft.com/office/powerpoint/2010/main" val="28906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1" end="1"/>
                                            </p:txEl>
                                          </p:spTgt>
                                        </p:tgtEl>
                                      </p:cBhvr>
                                    </p:animEffect>
                                    <p:set>
                                      <p:cBhvr>
                                        <p:cTn id="7" dur="1" fill="hold">
                                          <p:stCondLst>
                                            <p:cond delay="499"/>
                                          </p:stCondLst>
                                        </p:cTn>
                                        <p:tgtEl>
                                          <p:spTgt spid="5">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xEl>
                                              <p:pRg st="3" end="3"/>
                                            </p:txEl>
                                          </p:spTgt>
                                        </p:tgtEl>
                                      </p:cBhvr>
                                    </p:animEffect>
                                    <p:set>
                                      <p:cBhvr>
                                        <p:cTn id="10" dur="1" fill="hold">
                                          <p:stCondLst>
                                            <p:cond delay="499"/>
                                          </p:stCondLst>
                                        </p:cTn>
                                        <p:tgtEl>
                                          <p:spTgt spid="5">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xEl>
                                              <p:pRg st="4" end="4"/>
                                            </p:txEl>
                                          </p:spTgt>
                                        </p:tgtEl>
                                      </p:cBhvr>
                                    </p:animEffect>
                                    <p:set>
                                      <p:cBhvr>
                                        <p:cTn id="13"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9829800" cy="4373563"/>
          </a:xfrm>
        </p:spPr>
        <p:txBody>
          <a:bodyPr>
            <a:noAutofit/>
          </a:bodyPr>
          <a:lstStyle/>
          <a:p>
            <a:pPr marL="0" lvl="0" indent="0">
              <a:buNone/>
            </a:pPr>
            <a:r>
              <a:rPr lang="en-US" sz="2400" b="1" dirty="0"/>
              <a:t>Research Strategy: Approach:</a:t>
            </a:r>
          </a:p>
          <a:p>
            <a:pPr lvl="0">
              <a:spcBef>
                <a:spcPts val="600"/>
              </a:spcBef>
            </a:pPr>
            <a:r>
              <a:rPr lang="en-US" sz="2400" dirty="0"/>
              <a:t>Describe the overall strategy, methodology, and analyses to be used to accomplish the specific aims of the project.																            Describe the experimental design and methods proposed and how they will achieve robust and unbiased results. Unless addressed separately in the Resource Sharing Plan, include how the data will be collected, analyzed, and interpreted, as well as any resource sharing plans as appropriate. Resources and tools for rigorous experimental design can be found at the NIH Enhancing Reproducibility website.</a:t>
            </a:r>
          </a:p>
        </p:txBody>
      </p:sp>
      <p:sp>
        <p:nvSpPr>
          <p:cNvPr id="4" name="Slide Number Placeholder 3"/>
          <p:cNvSpPr>
            <a:spLocks noGrp="1"/>
          </p:cNvSpPr>
          <p:nvPr>
            <p:ph type="sldNum" sz="quarter" idx="10"/>
          </p:nvPr>
        </p:nvSpPr>
        <p:spPr>
          <a:xfrm>
            <a:off x="11720715" y="6537326"/>
            <a:ext cx="449162" cy="320674"/>
          </a:xfrm>
        </p:spPr>
        <p:txBody>
          <a:bodyPr/>
          <a:lstStyle/>
          <a:p>
            <a:pPr algn="l">
              <a:defRPr/>
            </a:pPr>
            <a:fld id="{161627A0-52BE-49C3-90CB-787EE860760A}" type="slidenum">
              <a:rPr lang="en-US">
                <a:solidFill>
                  <a:schemeClr val="tx2"/>
                </a:solidFill>
              </a:rPr>
              <a:pPr algn="l">
                <a:defRPr/>
              </a:pPr>
              <a:t>31</a:t>
            </a:fld>
            <a:endParaRPr lang="en-US" dirty="0">
              <a:solidFill>
                <a:schemeClr val="tx2"/>
              </a:solidFill>
            </a:endParaRPr>
          </a:p>
        </p:txBody>
      </p:sp>
      <p:sp>
        <p:nvSpPr>
          <p:cNvPr id="6" name="TextBox 5"/>
          <p:cNvSpPr txBox="1"/>
          <p:nvPr/>
        </p:nvSpPr>
        <p:spPr>
          <a:xfrm>
            <a:off x="1447800" y="1847671"/>
            <a:ext cx="9906000" cy="1200329"/>
          </a:xfrm>
          <a:prstGeom prst="rect">
            <a:avLst/>
          </a:prstGeom>
          <a:noFill/>
        </p:spPr>
        <p:txBody>
          <a:bodyPr wrap="square" rtlCol="0">
            <a:noAutofit/>
          </a:bodyPr>
          <a:lstStyle/>
          <a:p>
            <a:r>
              <a:rPr lang="en-US" sz="2400" dirty="0">
                <a:solidFill>
                  <a:srgbClr val="FF0000"/>
                </a:solidFill>
              </a:rPr>
              <a:t>                                                                         </a:t>
            </a:r>
            <a:r>
              <a:rPr lang="en-US" sz="2400" dirty="0">
                <a:solidFill>
                  <a:srgbClr val="C00000"/>
                </a:solidFill>
              </a:rPr>
              <a:t>Describe plans to address weakness in the rigor of the prior research that serves as key support for the proposed project.</a:t>
            </a:r>
            <a:r>
              <a:rPr lang="en-US" sz="2400" dirty="0">
                <a:solidFill>
                  <a:srgbClr val="FF0000"/>
                </a:solidFill>
              </a:rPr>
              <a:t> </a:t>
            </a:r>
            <a:endParaRPr lang="en-US" sz="2400" dirty="0"/>
          </a:p>
        </p:txBody>
      </p:sp>
      <p:sp>
        <p:nvSpPr>
          <p:cNvPr id="7" name="Title 6"/>
          <p:cNvSpPr>
            <a:spLocks noGrp="1"/>
          </p:cNvSpPr>
          <p:nvPr>
            <p:ph type="title"/>
          </p:nvPr>
        </p:nvSpPr>
        <p:spPr>
          <a:xfrm>
            <a:off x="1524000" y="198437"/>
            <a:ext cx="10160000" cy="563563"/>
          </a:xfrm>
        </p:spPr>
        <p:txBody>
          <a:bodyPr/>
          <a:lstStyle/>
          <a:p>
            <a:r>
              <a:rPr lang="en-US" sz="2800" dirty="0"/>
              <a:t>Rigor of the Prior Research</a:t>
            </a:r>
            <a:br>
              <a:rPr lang="en-US" sz="2800" dirty="0"/>
            </a:br>
            <a:r>
              <a:rPr lang="en-US" sz="2800" dirty="0"/>
              <a:t>(application due dates </a:t>
            </a:r>
            <a:r>
              <a:rPr lang="en-US" sz="2800" i="1" dirty="0"/>
              <a:t>after</a:t>
            </a:r>
            <a:r>
              <a:rPr lang="en-US" sz="2800" dirty="0"/>
              <a:t> Jan 25, 2019)</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133671"/>
            <a:ext cx="3516498" cy="3516498"/>
          </a:xfrm>
          <a:prstGeom prst="rect">
            <a:avLst/>
          </a:prstGeom>
        </p:spPr>
      </p:pic>
    </p:spTree>
    <p:custDataLst>
      <p:tags r:id="rId1"/>
    </p:custDataLst>
    <p:extLst>
      <p:ext uri="{BB962C8B-B14F-4D97-AF65-F5344CB8AC3E}">
        <p14:creationId xmlns:p14="http://schemas.microsoft.com/office/powerpoint/2010/main" val="400241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0"/>
              </a:spcAft>
              <a:buNone/>
            </a:pPr>
            <a:r>
              <a:rPr lang="en-US" sz="2400" b="1" dirty="0"/>
              <a:t>Significance – Review Questions:</a:t>
            </a:r>
          </a:p>
          <a:p>
            <a:pPr>
              <a:spcAft>
                <a:spcPts val="0"/>
              </a:spcAft>
            </a:pPr>
            <a:r>
              <a:rPr lang="en-US" sz="2400" dirty="0"/>
              <a:t>Does the project address an important problem or a critical barrier to progress in the field? </a:t>
            </a:r>
          </a:p>
          <a:p>
            <a:pPr>
              <a:spcAft>
                <a:spcPts val="0"/>
              </a:spcAft>
            </a:pPr>
            <a:r>
              <a:rPr lang="en-US" sz="2400" dirty="0">
                <a:solidFill>
                  <a:srgbClr val="C00000"/>
                </a:solidFill>
              </a:rPr>
              <a:t>Is the prior research that serves as the key support for the proposed project rigorous?</a:t>
            </a:r>
          </a:p>
          <a:p>
            <a:pPr>
              <a:spcAft>
                <a:spcPts val="0"/>
              </a:spcAft>
            </a:pPr>
            <a:r>
              <a:rPr lang="en-US" sz="2400" dirty="0"/>
              <a:t>If the aims of the project are achieved, how will scientific knowledge, technical capability, and/or clinical practice be improved? </a:t>
            </a:r>
          </a:p>
          <a:p>
            <a:pPr>
              <a:spcAft>
                <a:spcPts val="0"/>
              </a:spcAft>
            </a:pPr>
            <a:r>
              <a:rPr lang="en-US" sz="2400" dirty="0"/>
              <a:t>How will successful completion of the aims change the concepts, methods, technologies, treatments, services, or preventative interventions that drive this field? </a:t>
            </a:r>
          </a:p>
        </p:txBody>
      </p:sp>
      <p:sp>
        <p:nvSpPr>
          <p:cNvPr id="4" name="Slide Number Placeholder 3"/>
          <p:cNvSpPr>
            <a:spLocks noGrp="1"/>
          </p:cNvSpPr>
          <p:nvPr>
            <p:ph type="sldNum" sz="quarter" idx="10"/>
          </p:nvPr>
        </p:nvSpPr>
        <p:spPr>
          <a:xfrm>
            <a:off x="11802242" y="6537326"/>
            <a:ext cx="414339" cy="320674"/>
          </a:xfrm>
        </p:spPr>
        <p:txBody>
          <a:bodyPr/>
          <a:lstStyle/>
          <a:p>
            <a:pPr algn="l">
              <a:defRPr/>
            </a:pPr>
            <a:fld id="{161627A0-52BE-49C3-90CB-787EE860760A}" type="slidenum">
              <a:rPr lang="en-US" sz="1400" b="0">
                <a:solidFill>
                  <a:schemeClr val="tx2"/>
                </a:solidFill>
              </a:rPr>
              <a:pPr algn="l">
                <a:defRPr/>
              </a:pPr>
              <a:t>32</a:t>
            </a:fld>
            <a:endParaRPr lang="en-US" sz="1400" b="0" dirty="0">
              <a:solidFill>
                <a:schemeClr val="tx2"/>
              </a:solidFill>
            </a:endParaRPr>
          </a:p>
        </p:txBody>
      </p:sp>
      <p:sp>
        <p:nvSpPr>
          <p:cNvPr id="6" name="Title 5"/>
          <p:cNvSpPr>
            <a:spLocks noGrp="1"/>
          </p:cNvSpPr>
          <p:nvPr>
            <p:ph type="title"/>
          </p:nvPr>
        </p:nvSpPr>
        <p:spPr>
          <a:xfrm>
            <a:off x="1524000" y="198437"/>
            <a:ext cx="10160000" cy="563563"/>
          </a:xfrm>
        </p:spPr>
        <p:txBody>
          <a:bodyPr/>
          <a:lstStyle/>
          <a:p>
            <a:r>
              <a:rPr lang="en-US" sz="2800" dirty="0"/>
              <a:t>Rigor of the Prior Research</a:t>
            </a:r>
            <a:br>
              <a:rPr lang="en-US" sz="2800" dirty="0"/>
            </a:br>
            <a:r>
              <a:rPr lang="en-US" sz="2800" dirty="0"/>
              <a:t>(application due dates </a:t>
            </a:r>
            <a:r>
              <a:rPr lang="en-US" sz="2800" i="1" dirty="0"/>
              <a:t>after</a:t>
            </a:r>
            <a:r>
              <a:rPr lang="en-US" sz="2800" dirty="0"/>
              <a:t> Jan 25,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038593"/>
            <a:ext cx="3429007" cy="3429007"/>
          </a:xfrm>
          <a:prstGeom prst="rect">
            <a:avLst/>
          </a:prstGeom>
        </p:spPr>
      </p:pic>
    </p:spTree>
    <p:custDataLst>
      <p:tags r:id="rId1"/>
    </p:custDataLst>
    <p:extLst>
      <p:ext uri="{BB962C8B-B14F-4D97-AF65-F5344CB8AC3E}">
        <p14:creationId xmlns:p14="http://schemas.microsoft.com/office/powerpoint/2010/main" val="17582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0"/>
              </a:spcAft>
              <a:buNone/>
            </a:pPr>
            <a:r>
              <a:rPr lang="en-US" sz="2400" b="1" dirty="0"/>
              <a:t>Approach – Review Questions:</a:t>
            </a:r>
          </a:p>
          <a:p>
            <a:pPr>
              <a:spcAft>
                <a:spcPts val="0"/>
              </a:spcAft>
            </a:pPr>
            <a:r>
              <a:rPr lang="en-US" sz="2400" dirty="0"/>
              <a:t>Are the overall strategy, methodology, and analyses well-reasoned and appropriate to accomplish the specific aims of the project? </a:t>
            </a:r>
          </a:p>
          <a:p>
            <a:pPr>
              <a:spcAft>
                <a:spcPts val="0"/>
              </a:spcAft>
            </a:pPr>
            <a:r>
              <a:rPr lang="en-US" sz="2400" dirty="0">
                <a:solidFill>
                  <a:srgbClr val="C00000"/>
                </a:solidFill>
              </a:rPr>
              <a:t>Have the investigators included plans to address weaknesses in the rigor of prior research that serves as the key support for the proposed project?</a:t>
            </a:r>
          </a:p>
          <a:p>
            <a:pPr>
              <a:spcAft>
                <a:spcPts val="0"/>
              </a:spcAft>
            </a:pPr>
            <a:r>
              <a:rPr lang="en-US" sz="2400" dirty="0"/>
              <a:t>Have the investigators presented strategies to ensure a robust and unbiased approach, as appropriate for the work proposed? </a:t>
            </a:r>
          </a:p>
          <a:p>
            <a:pPr>
              <a:spcAft>
                <a:spcPts val="0"/>
              </a:spcAft>
            </a:pPr>
            <a:r>
              <a:rPr lang="en-US" sz="2400" dirty="0"/>
              <a:t>Are potential problems, alternative strategies, and benchmarks for success presented?</a:t>
            </a:r>
          </a:p>
          <a:p>
            <a:pPr>
              <a:spcAft>
                <a:spcPts val="0"/>
              </a:spcAft>
            </a:pPr>
            <a:r>
              <a:rPr lang="en-US" sz="2400" dirty="0"/>
              <a:t>If the project is in the early stages of development, will the strategy establish feasibility and will particularly risky aspects be managed?</a:t>
            </a:r>
          </a:p>
        </p:txBody>
      </p:sp>
      <p:sp>
        <p:nvSpPr>
          <p:cNvPr id="4" name="Slide Number Placeholder 3"/>
          <p:cNvSpPr>
            <a:spLocks noGrp="1"/>
          </p:cNvSpPr>
          <p:nvPr>
            <p:ph type="sldNum" sz="quarter" idx="10"/>
          </p:nvPr>
        </p:nvSpPr>
        <p:spPr>
          <a:xfrm>
            <a:off x="11802242" y="6537326"/>
            <a:ext cx="414339" cy="320674"/>
          </a:xfrm>
        </p:spPr>
        <p:txBody>
          <a:bodyPr/>
          <a:lstStyle/>
          <a:p>
            <a:pPr algn="l">
              <a:defRPr/>
            </a:pPr>
            <a:fld id="{161627A0-52BE-49C3-90CB-787EE860760A}" type="slidenum">
              <a:rPr lang="en-US" sz="1400" b="0">
                <a:solidFill>
                  <a:schemeClr val="tx2"/>
                </a:solidFill>
              </a:rPr>
              <a:pPr algn="l">
                <a:defRPr/>
              </a:pPr>
              <a:t>33</a:t>
            </a:fld>
            <a:endParaRPr lang="en-US" sz="1400" b="0" dirty="0">
              <a:solidFill>
                <a:schemeClr val="tx2"/>
              </a:solidFill>
            </a:endParaRPr>
          </a:p>
        </p:txBody>
      </p:sp>
      <p:sp>
        <p:nvSpPr>
          <p:cNvPr id="6" name="Title 5"/>
          <p:cNvSpPr>
            <a:spLocks noGrp="1"/>
          </p:cNvSpPr>
          <p:nvPr>
            <p:ph type="title"/>
          </p:nvPr>
        </p:nvSpPr>
        <p:spPr>
          <a:xfrm>
            <a:off x="1524000" y="198437"/>
            <a:ext cx="10160000" cy="563563"/>
          </a:xfrm>
        </p:spPr>
        <p:txBody>
          <a:bodyPr/>
          <a:lstStyle/>
          <a:p>
            <a:r>
              <a:rPr lang="en-US" sz="2800" dirty="0"/>
              <a:t>Rigor of the Prior Research</a:t>
            </a:r>
            <a:br>
              <a:rPr lang="en-US" sz="2800" dirty="0"/>
            </a:br>
            <a:r>
              <a:rPr lang="en-US" sz="2800" dirty="0"/>
              <a:t>(application due dates </a:t>
            </a:r>
            <a:r>
              <a:rPr lang="en-US" sz="2800" i="1" dirty="0"/>
              <a:t>after</a:t>
            </a:r>
            <a:r>
              <a:rPr lang="en-US" sz="2800" dirty="0"/>
              <a:t> Jan 25, 2019)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4495800"/>
            <a:ext cx="3048003" cy="3048003"/>
          </a:xfrm>
          <a:prstGeom prst="rect">
            <a:avLst/>
          </a:prstGeom>
        </p:spPr>
      </p:pic>
    </p:spTree>
    <p:custDataLst>
      <p:tags r:id="rId1"/>
    </p:custDataLst>
    <p:extLst>
      <p:ext uri="{BB962C8B-B14F-4D97-AF65-F5344CB8AC3E}">
        <p14:creationId xmlns:p14="http://schemas.microsoft.com/office/powerpoint/2010/main" val="317549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5" end="5"/>
                                            </p:txEl>
                                          </p:spTgt>
                                        </p:tgtEl>
                                      </p:cBhvr>
                                    </p:animEffect>
                                    <p:set>
                                      <p:cBhvr>
                                        <p:cTn id="13" dur="1" fill="hold">
                                          <p:stCondLst>
                                            <p:cond delay="499"/>
                                          </p:stCondLst>
                                        </p:cTn>
                                        <p:tgtEl>
                                          <p:spTgt spid="3">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go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86200" y="3118433"/>
            <a:ext cx="3353120" cy="3353120"/>
          </a:xfrm>
          <a:prstGeom prst="rect">
            <a:avLst/>
          </a:prstGeom>
        </p:spPr>
      </p:pic>
      <p:sp>
        <p:nvSpPr>
          <p:cNvPr id="4" name="TextBox 3"/>
          <p:cNvSpPr txBox="1"/>
          <p:nvPr/>
        </p:nvSpPr>
        <p:spPr>
          <a:xfrm>
            <a:off x="2514600" y="1524000"/>
            <a:ext cx="7430642" cy="2539157"/>
          </a:xfrm>
          <a:prstGeom prst="rect">
            <a:avLst/>
          </a:prstGeom>
          <a:noFill/>
        </p:spPr>
        <p:txBody>
          <a:bodyPr wrap="square" lIns="0" tIns="0" rIns="0" bIns="0" rtlCol="0">
            <a:noAutofit/>
          </a:bodyPr>
          <a:lstStyle/>
          <a:p>
            <a:r>
              <a:rPr lang="en-US" sz="2800" dirty="0"/>
              <a:t>The strict application of the </a:t>
            </a:r>
            <a:r>
              <a:rPr lang="en-US" sz="2800" b="1" dirty="0"/>
              <a:t>scientific method </a:t>
            </a:r>
            <a:r>
              <a:rPr lang="en-US" sz="2800" dirty="0"/>
              <a:t>to ensure </a:t>
            </a:r>
            <a:r>
              <a:rPr lang="en-US" sz="2800" b="1" dirty="0"/>
              <a:t>robust and unbiased </a:t>
            </a:r>
            <a:r>
              <a:rPr lang="en-US" sz="2800" dirty="0"/>
              <a:t>experimental design, methodology, analysis, interpretation and reporting of results.</a:t>
            </a:r>
          </a:p>
        </p:txBody>
      </p:sp>
      <p:sp>
        <p:nvSpPr>
          <p:cNvPr id="7" name="Slide Number Placeholder 1"/>
          <p:cNvSpPr>
            <a:spLocks noGrp="1"/>
          </p:cNvSpPr>
          <p:nvPr>
            <p:ph type="sldNum" sz="quarter" idx="4294967295"/>
          </p:nvPr>
        </p:nvSpPr>
        <p:spPr>
          <a:xfrm>
            <a:off x="11676626" y="6491287"/>
            <a:ext cx="428905" cy="366713"/>
          </a:xfrm>
          <a:prstGeom prst="rect">
            <a:avLst/>
          </a:prstGeom>
        </p:spPr>
        <p:txBody>
          <a:bodyPr/>
          <a:lstStyle/>
          <a:p>
            <a:fld id="{D81EDFFC-02FE-4C78-99BE-CEAC9A4FD55E}" type="slidenum">
              <a:rPr lang="en-US" smtClean="0"/>
              <a:pPr/>
              <a:t>34</a:t>
            </a:fld>
            <a:endParaRPr lang="en-US" dirty="0"/>
          </a:p>
        </p:txBody>
      </p:sp>
      <p:sp>
        <p:nvSpPr>
          <p:cNvPr id="3" name="Title 2"/>
          <p:cNvSpPr>
            <a:spLocks noGrp="1"/>
          </p:cNvSpPr>
          <p:nvPr>
            <p:ph type="title"/>
          </p:nvPr>
        </p:nvSpPr>
        <p:spPr/>
        <p:txBody>
          <a:bodyPr/>
          <a:lstStyle/>
          <a:p>
            <a:r>
              <a:rPr lang="en-US" sz="3200" dirty="0"/>
              <a:t>Scientific Rigor</a:t>
            </a:r>
          </a:p>
        </p:txBody>
      </p:sp>
    </p:spTree>
    <p:custDataLst>
      <p:tags r:id="rId1"/>
    </p:custDataLst>
    <p:extLst>
      <p:ext uri="{BB962C8B-B14F-4D97-AF65-F5344CB8AC3E}">
        <p14:creationId xmlns:p14="http://schemas.microsoft.com/office/powerpoint/2010/main" val="2281606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9829800" cy="4373563"/>
          </a:xfrm>
        </p:spPr>
        <p:txBody>
          <a:bodyPr>
            <a:noAutofit/>
          </a:bodyPr>
          <a:lstStyle/>
          <a:p>
            <a:pPr marL="0" lvl="0" indent="0">
              <a:buNone/>
            </a:pPr>
            <a:r>
              <a:rPr lang="en-US" sz="2400" b="1" dirty="0"/>
              <a:t>Research Strategy: Approach:</a:t>
            </a:r>
          </a:p>
          <a:p>
            <a:pPr lvl="0">
              <a:spcBef>
                <a:spcPts val="600"/>
              </a:spcBef>
            </a:pPr>
            <a:r>
              <a:rPr lang="en-US" sz="2400" dirty="0"/>
              <a:t>Describe the overall strategy, methodology, and analyses to be used to accomplish the specific aims of the project.																                                Unless addressed separately in the Resource Sharing Plan, include how the data will be collected, analyzed, and interpreted, as well as any resource sharing plans as appropriate.</a:t>
            </a:r>
          </a:p>
        </p:txBody>
      </p:sp>
      <p:sp>
        <p:nvSpPr>
          <p:cNvPr id="4" name="Slide Number Placeholder 3"/>
          <p:cNvSpPr>
            <a:spLocks noGrp="1"/>
          </p:cNvSpPr>
          <p:nvPr>
            <p:ph type="sldNum" sz="quarter" idx="10"/>
          </p:nvPr>
        </p:nvSpPr>
        <p:spPr>
          <a:xfrm>
            <a:off x="11720715" y="6537326"/>
            <a:ext cx="449162" cy="320674"/>
          </a:xfrm>
        </p:spPr>
        <p:txBody>
          <a:bodyPr/>
          <a:lstStyle/>
          <a:p>
            <a:pPr algn="l">
              <a:defRPr/>
            </a:pPr>
            <a:fld id="{161627A0-52BE-49C3-90CB-787EE860760A}" type="slidenum">
              <a:rPr lang="en-US">
                <a:solidFill>
                  <a:schemeClr val="tx2"/>
                </a:solidFill>
              </a:rPr>
              <a:pPr algn="l">
                <a:defRPr/>
              </a:pPr>
              <a:t>35</a:t>
            </a:fld>
            <a:endParaRPr lang="en-US" dirty="0">
              <a:solidFill>
                <a:schemeClr val="tx2"/>
              </a:solidFill>
            </a:endParaRPr>
          </a:p>
        </p:txBody>
      </p:sp>
      <p:pic>
        <p:nvPicPr>
          <p:cNvPr id="5" name="Picture 4" descr="Rigo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4400" y="4140378"/>
            <a:ext cx="2188171" cy="2188171"/>
          </a:xfrm>
          <a:prstGeom prst="rect">
            <a:avLst/>
          </a:prstGeom>
        </p:spPr>
      </p:pic>
      <p:sp>
        <p:nvSpPr>
          <p:cNvPr id="6" name="TextBox 5"/>
          <p:cNvSpPr txBox="1"/>
          <p:nvPr/>
        </p:nvSpPr>
        <p:spPr>
          <a:xfrm>
            <a:off x="1447800" y="1847671"/>
            <a:ext cx="9525000" cy="1200329"/>
          </a:xfrm>
          <a:prstGeom prst="rect">
            <a:avLst/>
          </a:prstGeom>
          <a:noFill/>
        </p:spPr>
        <p:txBody>
          <a:bodyPr wrap="square" rtlCol="0">
            <a:spAutoFit/>
          </a:bodyPr>
          <a:lstStyle/>
          <a:p>
            <a:r>
              <a:rPr lang="en-US" sz="2400" dirty="0">
                <a:solidFill>
                  <a:srgbClr val="FF0000"/>
                </a:solidFill>
              </a:rPr>
              <a:t>                                                                         </a:t>
            </a:r>
            <a:r>
              <a:rPr lang="en-US" sz="2400" dirty="0">
                <a:solidFill>
                  <a:srgbClr val="C00000"/>
                </a:solidFill>
              </a:rPr>
              <a:t>Describe the experimental design and methods proposed and how they will achieve robust and unbiased results.</a:t>
            </a:r>
            <a:r>
              <a:rPr lang="en-US" sz="2400" dirty="0">
                <a:solidFill>
                  <a:srgbClr val="FF0000"/>
                </a:solidFill>
              </a:rPr>
              <a:t> </a:t>
            </a:r>
            <a:endParaRPr lang="en-US" sz="2400" dirty="0"/>
          </a:p>
        </p:txBody>
      </p:sp>
      <p:sp>
        <p:nvSpPr>
          <p:cNvPr id="7" name="Title 6"/>
          <p:cNvSpPr>
            <a:spLocks noGrp="1"/>
          </p:cNvSpPr>
          <p:nvPr>
            <p:ph type="title"/>
          </p:nvPr>
        </p:nvSpPr>
        <p:spPr/>
        <p:txBody>
          <a:bodyPr/>
          <a:lstStyle/>
          <a:p>
            <a:r>
              <a:rPr lang="en-US" sz="3200" dirty="0"/>
              <a:t>Scientific Rigor</a:t>
            </a:r>
          </a:p>
        </p:txBody>
      </p:sp>
    </p:spTree>
    <p:custDataLst>
      <p:tags r:id="rId1"/>
    </p:custDataLst>
    <p:extLst>
      <p:ext uri="{BB962C8B-B14F-4D97-AF65-F5344CB8AC3E}">
        <p14:creationId xmlns:p14="http://schemas.microsoft.com/office/powerpoint/2010/main" val="240349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9906000" cy="4373563"/>
          </a:xfrm>
        </p:spPr>
        <p:txBody>
          <a:bodyPr>
            <a:noAutofit/>
          </a:bodyPr>
          <a:lstStyle/>
          <a:p>
            <a:pPr marL="0" lvl="0" indent="0">
              <a:buNone/>
            </a:pPr>
            <a:r>
              <a:rPr lang="en-US" sz="2400" b="1" dirty="0"/>
              <a:t>Approach – Review Questions:</a:t>
            </a:r>
          </a:p>
          <a:p>
            <a:pPr lvl="0"/>
            <a:r>
              <a:rPr lang="en-US" sz="2400" dirty="0"/>
              <a:t>Are the overall strategy, methodology, and analyses well-reasoned and appropriate to accomplish the specific aims of the project? </a:t>
            </a:r>
          </a:p>
          <a:p>
            <a:pPr lvl="0"/>
            <a:r>
              <a:rPr lang="en-US" sz="2400" dirty="0">
                <a:solidFill>
                  <a:srgbClr val="C00000"/>
                </a:solidFill>
              </a:rPr>
              <a:t>Have the investigators presented strategies to ensure a robust and unbiased approach, as appropriate for the work proposed? </a:t>
            </a:r>
          </a:p>
          <a:p>
            <a:pPr lvl="0"/>
            <a:r>
              <a:rPr lang="en-US" sz="2400" dirty="0"/>
              <a:t>Are potential problems, alternative strategies, and benchmarks for success presented? </a:t>
            </a:r>
          </a:p>
          <a:p>
            <a:pPr lvl="0"/>
            <a:r>
              <a:rPr lang="en-US" sz="2400" dirty="0"/>
              <a:t>If the project is in the early stages of development, will the strategy establish feasibility and will particularly risky aspects be managed? </a:t>
            </a:r>
          </a:p>
        </p:txBody>
      </p:sp>
      <p:sp>
        <p:nvSpPr>
          <p:cNvPr id="4" name="Slide Number Placeholder 3"/>
          <p:cNvSpPr>
            <a:spLocks noGrp="1"/>
          </p:cNvSpPr>
          <p:nvPr>
            <p:ph type="sldNum" sz="quarter" idx="10"/>
          </p:nvPr>
        </p:nvSpPr>
        <p:spPr>
          <a:xfrm>
            <a:off x="11684000" y="6537326"/>
            <a:ext cx="449162" cy="320674"/>
          </a:xfrm>
        </p:spPr>
        <p:txBody>
          <a:bodyPr/>
          <a:lstStyle/>
          <a:p>
            <a:pPr algn="l">
              <a:defRPr/>
            </a:pPr>
            <a:fld id="{161627A0-52BE-49C3-90CB-787EE860760A}" type="slidenum">
              <a:rPr lang="en-US">
                <a:solidFill>
                  <a:schemeClr val="tx2"/>
                </a:solidFill>
              </a:rPr>
              <a:pPr algn="l">
                <a:defRPr/>
              </a:pPr>
              <a:t>36</a:t>
            </a:fld>
            <a:endParaRPr lang="en-US" dirty="0">
              <a:solidFill>
                <a:schemeClr val="tx2"/>
              </a:solidFill>
            </a:endParaRPr>
          </a:p>
        </p:txBody>
      </p:sp>
      <p:pic>
        <p:nvPicPr>
          <p:cNvPr id="5" name="Picture 4" descr="Rigo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9200" y="4773313"/>
            <a:ext cx="2188171" cy="2188171"/>
          </a:xfrm>
          <a:prstGeom prst="rect">
            <a:avLst/>
          </a:prstGeom>
        </p:spPr>
      </p:pic>
      <p:sp>
        <p:nvSpPr>
          <p:cNvPr id="6" name="Title 5"/>
          <p:cNvSpPr>
            <a:spLocks noGrp="1"/>
          </p:cNvSpPr>
          <p:nvPr>
            <p:ph type="title"/>
          </p:nvPr>
        </p:nvSpPr>
        <p:spPr/>
        <p:txBody>
          <a:bodyPr/>
          <a:lstStyle/>
          <a:p>
            <a:r>
              <a:rPr lang="en-US" sz="3200" dirty="0"/>
              <a:t>Scientific Rigor</a:t>
            </a:r>
          </a:p>
        </p:txBody>
      </p:sp>
    </p:spTree>
    <p:custDataLst>
      <p:tags r:id="rId1"/>
    </p:custDataLst>
    <p:extLst>
      <p:ext uri="{BB962C8B-B14F-4D97-AF65-F5344CB8AC3E}">
        <p14:creationId xmlns:p14="http://schemas.microsoft.com/office/powerpoint/2010/main" val="11891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9174986" cy="4324350"/>
          </a:xfrm>
        </p:spPr>
        <p:txBody>
          <a:bodyPr>
            <a:normAutofit/>
          </a:bodyPr>
          <a:lstStyle/>
          <a:p>
            <a:pPr>
              <a:spcBef>
                <a:spcPts val="1200"/>
              </a:spcBef>
            </a:pPr>
            <a:r>
              <a:rPr lang="en-US" sz="2800" dirty="0"/>
              <a:t>Succinctly state what is planned</a:t>
            </a:r>
          </a:p>
          <a:p>
            <a:pPr lvl="1">
              <a:spcBef>
                <a:spcPts val="1200"/>
              </a:spcBef>
              <a:buClr>
                <a:srgbClr val="003399"/>
              </a:buClr>
            </a:pPr>
            <a:r>
              <a:rPr lang="en-US" sz="2400" dirty="0">
                <a:solidFill>
                  <a:srgbClr val="003399"/>
                </a:solidFill>
              </a:rPr>
              <a:t>Include information on sample size estimation, powered studies, blinding, randomization, statistical analyses…</a:t>
            </a:r>
          </a:p>
          <a:p>
            <a:pPr lvl="1">
              <a:spcBef>
                <a:spcPts val="1200"/>
              </a:spcBef>
              <a:buClr>
                <a:srgbClr val="003399"/>
              </a:buClr>
            </a:pPr>
            <a:r>
              <a:rPr lang="en-US" sz="2400" dirty="0">
                <a:solidFill>
                  <a:srgbClr val="003399"/>
                </a:solidFill>
              </a:rPr>
              <a:t>Describe experimental animal numbers here (power); VAS no longer requires justification of animal numbers. </a:t>
            </a:r>
          </a:p>
          <a:p>
            <a:pPr>
              <a:spcBef>
                <a:spcPts val="1200"/>
              </a:spcBef>
            </a:pPr>
            <a:r>
              <a:rPr lang="en-US" sz="2800" dirty="0"/>
              <a:t>Be transparent about your plans for analysis</a:t>
            </a:r>
          </a:p>
          <a:p>
            <a:pPr>
              <a:spcBef>
                <a:spcPts val="1200"/>
              </a:spcBef>
            </a:pPr>
            <a:r>
              <a:rPr lang="en-US" sz="2800" dirty="0"/>
              <a:t>Stay within page limits</a:t>
            </a:r>
          </a:p>
        </p:txBody>
      </p:sp>
      <p:sp>
        <p:nvSpPr>
          <p:cNvPr id="4" name="Slide Number Placeholder 3"/>
          <p:cNvSpPr>
            <a:spLocks noGrp="1"/>
          </p:cNvSpPr>
          <p:nvPr>
            <p:ph type="sldNum" sz="quarter" idx="10"/>
          </p:nvPr>
        </p:nvSpPr>
        <p:spPr>
          <a:xfrm>
            <a:off x="11684000" y="6500455"/>
            <a:ext cx="426214" cy="320674"/>
          </a:xfrm>
        </p:spPr>
        <p:txBody>
          <a:bodyPr/>
          <a:lstStyle/>
          <a:p>
            <a:pPr>
              <a:defRPr/>
            </a:pPr>
            <a:fld id="{161627A0-52BE-49C3-90CB-787EE860760A}" type="slidenum">
              <a:rPr lang="en-US">
                <a:solidFill>
                  <a:schemeClr val="tx2"/>
                </a:solidFill>
              </a:rPr>
              <a:pPr>
                <a:defRPr/>
              </a:pPr>
              <a:t>37</a:t>
            </a:fld>
            <a:endParaRPr lang="en-US" dirty="0">
              <a:solidFill>
                <a:schemeClr val="tx2"/>
              </a:solidFill>
            </a:endParaRPr>
          </a:p>
        </p:txBody>
      </p:sp>
      <p:pic>
        <p:nvPicPr>
          <p:cNvPr id="5" name="Picture 4" descr="Rigo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8200" y="4252744"/>
            <a:ext cx="2734012" cy="2734012"/>
          </a:xfrm>
          <a:prstGeom prst="rect">
            <a:avLst/>
          </a:prstGeom>
        </p:spPr>
      </p:pic>
      <p:sp>
        <p:nvSpPr>
          <p:cNvPr id="6" name="Title 5"/>
          <p:cNvSpPr>
            <a:spLocks noGrp="1"/>
          </p:cNvSpPr>
          <p:nvPr>
            <p:ph type="title"/>
          </p:nvPr>
        </p:nvSpPr>
        <p:spPr/>
        <p:txBody>
          <a:bodyPr/>
          <a:lstStyle/>
          <a:p>
            <a:r>
              <a:rPr lang="en-US" sz="2800" dirty="0"/>
              <a:t>FAQ: How Much Detail Should I Include to </a:t>
            </a:r>
            <a:br>
              <a:rPr lang="en-US" sz="2800" dirty="0"/>
            </a:br>
            <a:r>
              <a:rPr lang="en-US" sz="2800" dirty="0"/>
              <a:t>Address Scientific Rigor?</a:t>
            </a:r>
          </a:p>
        </p:txBody>
      </p:sp>
    </p:spTree>
    <p:custDataLst>
      <p:tags r:id="rId1"/>
    </p:custDataLst>
    <p:extLst>
      <p:ext uri="{BB962C8B-B14F-4D97-AF65-F5344CB8AC3E}">
        <p14:creationId xmlns:p14="http://schemas.microsoft.com/office/powerpoint/2010/main" val="4143099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ologicalVariable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1362" y="381003"/>
            <a:ext cx="3962401" cy="3962401"/>
          </a:xfrm>
          <a:prstGeom prst="rect">
            <a:avLst/>
          </a:prstGeom>
        </p:spPr>
      </p:pic>
      <p:sp>
        <p:nvSpPr>
          <p:cNvPr id="6" name="Slide Number Placeholder 1"/>
          <p:cNvSpPr>
            <a:spLocks noGrp="1"/>
          </p:cNvSpPr>
          <p:nvPr>
            <p:ph type="sldNum" sz="quarter" idx="4294967295"/>
          </p:nvPr>
        </p:nvSpPr>
        <p:spPr>
          <a:xfrm>
            <a:off x="11743454" y="6503436"/>
            <a:ext cx="411675" cy="366713"/>
          </a:xfrm>
          <a:prstGeom prst="rect">
            <a:avLst/>
          </a:prstGeom>
        </p:spPr>
        <p:txBody>
          <a:bodyPr/>
          <a:lstStyle/>
          <a:p>
            <a:fld id="{D81EDFFC-02FE-4C78-99BE-CEAC9A4FD55E}" type="slidenum">
              <a:rPr lang="en-US" smtClean="0"/>
              <a:pPr/>
              <a:t>38</a:t>
            </a:fld>
            <a:endParaRPr lang="en-US" dirty="0"/>
          </a:p>
        </p:txBody>
      </p:sp>
      <p:sp>
        <p:nvSpPr>
          <p:cNvPr id="5" name="Title 4"/>
          <p:cNvSpPr>
            <a:spLocks noGrp="1"/>
          </p:cNvSpPr>
          <p:nvPr>
            <p:ph type="title"/>
          </p:nvPr>
        </p:nvSpPr>
        <p:spPr/>
        <p:txBody>
          <a:bodyPr/>
          <a:lstStyle/>
          <a:p>
            <a:r>
              <a:rPr lang="en-US" sz="3200" dirty="0"/>
              <a:t>Relevant Biological Variables Such as Sex</a:t>
            </a:r>
          </a:p>
        </p:txBody>
      </p:sp>
      <p:sp>
        <p:nvSpPr>
          <p:cNvPr id="7" name="Content Placeholder 6"/>
          <p:cNvSpPr>
            <a:spLocks noGrp="1"/>
          </p:cNvSpPr>
          <p:nvPr>
            <p:ph idx="1"/>
          </p:nvPr>
        </p:nvSpPr>
        <p:spPr/>
        <p:txBody>
          <a:bodyPr/>
          <a:lstStyle/>
          <a:p>
            <a:pPr lvl="0">
              <a:buFont typeface="Arial" panose="020B0604020202020204" pitchFamily="34" charset="0"/>
              <a:buChar char="•"/>
            </a:pPr>
            <a:r>
              <a:rPr lang="en-US" sz="2400" dirty="0">
                <a:solidFill>
                  <a:srgbClr val="000000"/>
                </a:solidFill>
              </a:rPr>
              <a:t>Affect health or disease </a:t>
            </a:r>
          </a:p>
          <a:p>
            <a:pPr lvl="1">
              <a:buClr>
                <a:srgbClr val="003399"/>
              </a:buClr>
            </a:pPr>
            <a:r>
              <a:rPr lang="en-US" sz="2400" dirty="0">
                <a:solidFill>
                  <a:srgbClr val="003399"/>
                </a:solidFill>
              </a:rPr>
              <a:t>sex, </a:t>
            </a:r>
          </a:p>
          <a:p>
            <a:pPr lvl="1">
              <a:buClr>
                <a:srgbClr val="003399"/>
              </a:buClr>
            </a:pPr>
            <a:r>
              <a:rPr lang="en-US" sz="2400" dirty="0">
                <a:solidFill>
                  <a:srgbClr val="003399"/>
                </a:solidFill>
              </a:rPr>
              <a:t>age, </a:t>
            </a:r>
          </a:p>
          <a:p>
            <a:pPr lvl="1">
              <a:buClr>
                <a:srgbClr val="003399"/>
              </a:buClr>
            </a:pPr>
            <a:r>
              <a:rPr lang="en-US" sz="2400" dirty="0">
                <a:solidFill>
                  <a:srgbClr val="003399"/>
                </a:solidFill>
              </a:rPr>
              <a:t>weight, and </a:t>
            </a:r>
          </a:p>
          <a:p>
            <a:pPr lvl="1">
              <a:buClr>
                <a:srgbClr val="003399"/>
              </a:buClr>
            </a:pPr>
            <a:r>
              <a:rPr lang="en-US" sz="2400" dirty="0">
                <a:solidFill>
                  <a:srgbClr val="003399"/>
                </a:solidFill>
              </a:rPr>
              <a:t>underlying health conditions</a:t>
            </a:r>
          </a:p>
          <a:p>
            <a:pPr lvl="1">
              <a:buClr>
                <a:srgbClr val="003399"/>
              </a:buClr>
            </a:pPr>
            <a:endParaRPr lang="en-US" sz="800" dirty="0"/>
          </a:p>
          <a:p>
            <a:pPr>
              <a:buFont typeface="Arial" panose="020B0604020202020204" pitchFamily="34" charset="0"/>
              <a:buChar char="•"/>
            </a:pPr>
            <a:r>
              <a:rPr lang="en-US" sz="2400" dirty="0"/>
              <a:t>Should be factored into research designs, analyses, and reporting in vertebrate animal and human studies.  </a:t>
            </a:r>
          </a:p>
          <a:p>
            <a:pPr marL="182880" indent="-182880">
              <a:buClr>
                <a:srgbClr val="00359E"/>
              </a:buClr>
              <a:buFont typeface="Arial" panose="020B0604020202020204" pitchFamily="34" charset="0"/>
              <a:buChar char="•"/>
            </a:pPr>
            <a:endParaRPr lang="en-US" sz="800" dirty="0">
              <a:solidFill>
                <a:srgbClr val="003399"/>
              </a:solidFill>
            </a:endParaRPr>
          </a:p>
          <a:p>
            <a:pPr>
              <a:buFont typeface="Arial" panose="020B0604020202020204" pitchFamily="34" charset="0"/>
              <a:buChar char="•"/>
            </a:pPr>
            <a:r>
              <a:rPr lang="en-US" sz="2400" dirty="0"/>
              <a:t>Proposing to study one sex?</a:t>
            </a:r>
          </a:p>
          <a:p>
            <a:pPr lvl="1">
              <a:buClr>
                <a:srgbClr val="00359E"/>
              </a:buClr>
            </a:pPr>
            <a:r>
              <a:rPr lang="en-US" sz="2400" dirty="0">
                <a:solidFill>
                  <a:srgbClr val="003399"/>
                </a:solidFill>
              </a:rPr>
              <a:t>Need strong justification from the scientific literature, preliminary data, or other relevant considerations</a:t>
            </a:r>
          </a:p>
          <a:p>
            <a:endParaRPr lang="en-US" dirty="0"/>
          </a:p>
        </p:txBody>
      </p:sp>
    </p:spTree>
    <p:custDataLst>
      <p:tags r:id="rId1"/>
    </p:custDataLst>
    <p:extLst>
      <p:ext uri="{BB962C8B-B14F-4D97-AF65-F5344CB8AC3E}">
        <p14:creationId xmlns:p14="http://schemas.microsoft.com/office/powerpoint/2010/main" val="3331510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12837"/>
            <a:ext cx="10058400" cy="4373563"/>
          </a:xfrm>
        </p:spPr>
        <p:txBody>
          <a:bodyPr>
            <a:noAutofit/>
          </a:bodyPr>
          <a:lstStyle/>
          <a:p>
            <a:pPr marL="0" indent="0">
              <a:spcBef>
                <a:spcPts val="600"/>
              </a:spcBef>
              <a:spcAft>
                <a:spcPts val="0"/>
              </a:spcAft>
              <a:buNone/>
            </a:pPr>
            <a:r>
              <a:rPr lang="en-US" sz="2400" b="1" dirty="0"/>
              <a:t>Research Strategy: Approach:</a:t>
            </a:r>
          </a:p>
          <a:p>
            <a:pPr>
              <a:spcBef>
                <a:spcPts val="600"/>
              </a:spcBef>
              <a:spcAft>
                <a:spcPts val="0"/>
              </a:spcAft>
            </a:pPr>
            <a:r>
              <a:rPr lang="en-US" sz="2400" dirty="0">
                <a:solidFill>
                  <a:srgbClr val="C00000"/>
                </a:solidFill>
              </a:rPr>
              <a:t>Explain how relevant biological variables, such as sex, are factored into research designs and analyses for studies in vertebrate animals and humans. For example, strong justification from the scientific literature, preliminary data, or other relevant considerations, must be provided for applications proposing to study only one sex. Refer to the NIH Guide Notice on </a:t>
            </a:r>
            <a:r>
              <a:rPr lang="en-US" sz="2400" dirty="0">
                <a:solidFill>
                  <a:srgbClr val="C00000"/>
                </a:solidFill>
                <a:hlinkClick r:id="rId4"/>
              </a:rPr>
              <a:t>Sex as a Biological Variable in NIH-funded Research</a:t>
            </a:r>
            <a:r>
              <a:rPr lang="en-US" sz="2400" dirty="0">
                <a:solidFill>
                  <a:srgbClr val="C00000"/>
                </a:solidFill>
              </a:rPr>
              <a:t> for additional information.</a:t>
            </a:r>
          </a:p>
        </p:txBody>
      </p:sp>
      <p:sp>
        <p:nvSpPr>
          <p:cNvPr id="4" name="Slide Number Placeholder 3"/>
          <p:cNvSpPr>
            <a:spLocks noGrp="1"/>
          </p:cNvSpPr>
          <p:nvPr>
            <p:ph type="sldNum" sz="quarter" idx="10"/>
          </p:nvPr>
        </p:nvSpPr>
        <p:spPr>
          <a:xfrm>
            <a:off x="11761700" y="6534860"/>
            <a:ext cx="449965" cy="320674"/>
          </a:xfrm>
        </p:spPr>
        <p:txBody>
          <a:bodyPr/>
          <a:lstStyle/>
          <a:p>
            <a:pPr algn="l">
              <a:defRPr/>
            </a:pPr>
            <a:fld id="{161627A0-52BE-49C3-90CB-787EE860760A}" type="slidenum">
              <a:rPr lang="en-US">
                <a:solidFill>
                  <a:schemeClr val="tx2"/>
                </a:solidFill>
              </a:rPr>
              <a:pPr algn="l">
                <a:defRPr/>
              </a:pPr>
              <a:t>39</a:t>
            </a:fld>
            <a:endParaRPr lang="en-US" dirty="0">
              <a:solidFill>
                <a:schemeClr val="tx2"/>
              </a:solidFill>
            </a:endParaRPr>
          </a:p>
        </p:txBody>
      </p:sp>
      <p:pic>
        <p:nvPicPr>
          <p:cNvPr id="5" name="Picture 4" descr="BiologicalVariable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95800" y="4149468"/>
            <a:ext cx="2385392" cy="2385392"/>
          </a:xfrm>
          <a:prstGeom prst="rect">
            <a:avLst/>
          </a:prstGeom>
        </p:spPr>
      </p:pic>
      <p:sp>
        <p:nvSpPr>
          <p:cNvPr id="7" name="Title 6"/>
          <p:cNvSpPr>
            <a:spLocks noGrp="1"/>
          </p:cNvSpPr>
          <p:nvPr>
            <p:ph type="title"/>
          </p:nvPr>
        </p:nvSpPr>
        <p:spPr/>
        <p:txBody>
          <a:bodyPr/>
          <a:lstStyle/>
          <a:p>
            <a:r>
              <a:rPr lang="en-US" sz="3200" dirty="0"/>
              <a:t>Relevant Biological Variables Such as Sex</a:t>
            </a:r>
          </a:p>
        </p:txBody>
      </p:sp>
    </p:spTree>
    <p:custDataLst>
      <p:tags r:id="rId1"/>
    </p:custDataLst>
    <p:extLst>
      <p:ext uri="{BB962C8B-B14F-4D97-AF65-F5344CB8AC3E}">
        <p14:creationId xmlns:p14="http://schemas.microsoft.com/office/powerpoint/2010/main" val="356292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F82AFAF-5A4B-5C47-B403-1AB532082E29}" type="slidenum">
              <a:rPr lang="en-US" smtClean="0"/>
              <a:pPr/>
              <a:t>4</a:t>
            </a:fld>
            <a:endParaRPr lang="en-US" dirty="0"/>
          </a:p>
        </p:txBody>
      </p:sp>
      <p:pic>
        <p:nvPicPr>
          <p:cNvPr id="5" name="Picture 4"/>
          <p:cNvPicPr>
            <a:picLocks noChangeAspect="1"/>
          </p:cNvPicPr>
          <p:nvPr/>
        </p:nvPicPr>
        <p:blipFill>
          <a:blip r:embed="rId3"/>
          <a:stretch>
            <a:fillRect/>
          </a:stretch>
        </p:blipFill>
        <p:spPr>
          <a:xfrm>
            <a:off x="2438400" y="228600"/>
            <a:ext cx="7322878" cy="6150260"/>
          </a:xfrm>
          <a:prstGeom prst="rect">
            <a:avLst/>
          </a:prstGeom>
        </p:spPr>
      </p:pic>
    </p:spTree>
    <p:extLst>
      <p:ext uri="{BB962C8B-B14F-4D97-AF65-F5344CB8AC3E}">
        <p14:creationId xmlns:p14="http://schemas.microsoft.com/office/powerpoint/2010/main" val="2324855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9753600" cy="4373563"/>
          </a:xfrm>
        </p:spPr>
        <p:txBody>
          <a:bodyPr>
            <a:normAutofit/>
          </a:bodyPr>
          <a:lstStyle/>
          <a:p>
            <a:pPr marL="0" indent="0">
              <a:buNone/>
            </a:pPr>
            <a:r>
              <a:rPr lang="en-US" sz="2400" b="1" dirty="0"/>
              <a:t>Approach – Review Questions</a:t>
            </a:r>
          </a:p>
          <a:p>
            <a:pPr marL="0" indent="0">
              <a:buNone/>
            </a:pPr>
            <a:r>
              <a:rPr lang="en-US" sz="2400" dirty="0">
                <a:solidFill>
                  <a:srgbClr val="C00000"/>
                </a:solidFill>
              </a:rPr>
              <a:t>Have the investigators presented adequate plans to address relevant biological variables, such as sex, for studies in vertebrate animals or human subjects?</a:t>
            </a:r>
          </a:p>
        </p:txBody>
      </p:sp>
      <p:sp>
        <p:nvSpPr>
          <p:cNvPr id="4" name="Slide Number Placeholder 3"/>
          <p:cNvSpPr>
            <a:spLocks noGrp="1"/>
          </p:cNvSpPr>
          <p:nvPr>
            <p:ph type="sldNum" sz="quarter" idx="10"/>
          </p:nvPr>
        </p:nvSpPr>
        <p:spPr>
          <a:xfrm>
            <a:off x="11771619" y="6529952"/>
            <a:ext cx="496581" cy="320674"/>
          </a:xfrm>
        </p:spPr>
        <p:txBody>
          <a:bodyPr/>
          <a:lstStyle/>
          <a:p>
            <a:pPr algn="l">
              <a:defRPr/>
            </a:pPr>
            <a:fld id="{161627A0-52BE-49C3-90CB-787EE860760A}" type="slidenum">
              <a:rPr lang="en-US">
                <a:solidFill>
                  <a:schemeClr val="tx2"/>
                </a:solidFill>
              </a:rPr>
              <a:pPr algn="l">
                <a:defRPr/>
              </a:pPr>
              <a:t>40</a:t>
            </a:fld>
            <a:endParaRPr lang="en-US" dirty="0">
              <a:solidFill>
                <a:schemeClr val="tx2"/>
              </a:solidFill>
            </a:endParaRPr>
          </a:p>
        </p:txBody>
      </p:sp>
      <p:pic>
        <p:nvPicPr>
          <p:cNvPr id="6" name="Picture 5" descr="BiologicalVariable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8600" y="3200400"/>
            <a:ext cx="2385392" cy="2385392"/>
          </a:xfrm>
          <a:prstGeom prst="rect">
            <a:avLst/>
          </a:prstGeom>
        </p:spPr>
      </p:pic>
      <p:sp>
        <p:nvSpPr>
          <p:cNvPr id="5" name="Title 4"/>
          <p:cNvSpPr>
            <a:spLocks noGrp="1"/>
          </p:cNvSpPr>
          <p:nvPr>
            <p:ph type="title"/>
          </p:nvPr>
        </p:nvSpPr>
        <p:spPr/>
        <p:txBody>
          <a:bodyPr/>
          <a:lstStyle/>
          <a:p>
            <a:r>
              <a:rPr lang="en-US" sz="3200" dirty="0"/>
              <a:t>Relevant Biological Variables Such as Sex</a:t>
            </a:r>
          </a:p>
        </p:txBody>
      </p:sp>
    </p:spTree>
    <p:custDataLst>
      <p:tags r:id="rId1"/>
    </p:custDataLst>
    <p:extLst>
      <p:ext uri="{BB962C8B-B14F-4D97-AF65-F5344CB8AC3E}">
        <p14:creationId xmlns:p14="http://schemas.microsoft.com/office/powerpoint/2010/main" val="1732042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799" y="1327716"/>
            <a:ext cx="9982201" cy="4324350"/>
          </a:xfrm>
        </p:spPr>
        <p:txBody>
          <a:bodyPr>
            <a:noAutofit/>
          </a:bodyPr>
          <a:lstStyle/>
          <a:p>
            <a:pPr>
              <a:spcBef>
                <a:spcPts val="1200"/>
              </a:spcBef>
            </a:pPr>
            <a:r>
              <a:rPr lang="en-US" sz="2200" dirty="0"/>
              <a:t>May not need to power initial study to detect sex differences</a:t>
            </a:r>
          </a:p>
          <a:p>
            <a:pPr lvl="1">
              <a:spcBef>
                <a:spcPts val="1200"/>
              </a:spcBef>
            </a:pPr>
            <a:r>
              <a:rPr lang="en-US" sz="2200" dirty="0"/>
              <a:t>Begin to collect data on sex for early stage research.</a:t>
            </a:r>
          </a:p>
          <a:p>
            <a:pPr>
              <a:spcBef>
                <a:spcPts val="1200"/>
              </a:spcBef>
            </a:pPr>
            <a:r>
              <a:rPr lang="en-US" sz="2200" dirty="0"/>
              <a:t>Justification should be provided if the application proposes to study one sex</a:t>
            </a:r>
          </a:p>
          <a:p>
            <a:pPr lvl="1">
              <a:spcBef>
                <a:spcPts val="600"/>
              </a:spcBef>
              <a:buClr>
                <a:srgbClr val="003399"/>
              </a:buClr>
            </a:pPr>
            <a:r>
              <a:rPr lang="en-US" sz="2200" dirty="0">
                <a:solidFill>
                  <a:srgbClr val="003399"/>
                </a:solidFill>
              </a:rPr>
              <a:t>sex-specific condition of phenomenon (e.g., ovarian or prostate cancer), </a:t>
            </a:r>
          </a:p>
          <a:p>
            <a:pPr lvl="1">
              <a:spcBef>
                <a:spcPts val="1200"/>
              </a:spcBef>
              <a:buClr>
                <a:srgbClr val="003399"/>
              </a:buClr>
            </a:pPr>
            <a:r>
              <a:rPr lang="en-US" sz="2200" dirty="0">
                <a:solidFill>
                  <a:srgbClr val="003399"/>
                </a:solidFill>
              </a:rPr>
              <a:t>acutely scarce resources, or </a:t>
            </a:r>
          </a:p>
          <a:p>
            <a:pPr lvl="1">
              <a:spcBef>
                <a:spcPts val="1200"/>
              </a:spcBef>
              <a:buClr>
                <a:srgbClr val="003399"/>
              </a:buClr>
            </a:pPr>
            <a:r>
              <a:rPr lang="en-US" sz="2200" dirty="0">
                <a:solidFill>
                  <a:srgbClr val="003399"/>
                </a:solidFill>
              </a:rPr>
              <a:t>sex-specific hypotheses possible due to known differences between males and females.</a:t>
            </a:r>
          </a:p>
          <a:p>
            <a:pPr>
              <a:spcBef>
                <a:spcPts val="1200"/>
              </a:spcBef>
            </a:pPr>
            <a:r>
              <a:rPr lang="en-US" sz="2200" dirty="0"/>
              <a:t>Cost and absence of known sex differences are inadequate justifications for not addressing sex.</a:t>
            </a:r>
            <a:endParaRPr lang="en-US" sz="2200" i="1" dirty="0"/>
          </a:p>
        </p:txBody>
      </p:sp>
      <p:sp>
        <p:nvSpPr>
          <p:cNvPr id="4" name="Slide Number Placeholder 3"/>
          <p:cNvSpPr>
            <a:spLocks noGrp="1"/>
          </p:cNvSpPr>
          <p:nvPr>
            <p:ph type="sldNum" sz="quarter" idx="10"/>
          </p:nvPr>
        </p:nvSpPr>
        <p:spPr>
          <a:xfrm>
            <a:off x="11684000" y="6537326"/>
            <a:ext cx="496581" cy="320674"/>
          </a:xfrm>
        </p:spPr>
        <p:txBody>
          <a:bodyPr/>
          <a:lstStyle/>
          <a:p>
            <a:pPr>
              <a:defRPr/>
            </a:pPr>
            <a:fld id="{161627A0-52BE-49C3-90CB-787EE860760A}" type="slidenum">
              <a:rPr lang="en-US">
                <a:solidFill>
                  <a:schemeClr val="tx2"/>
                </a:solidFill>
              </a:rPr>
              <a:pPr>
                <a:defRPr/>
              </a:pPr>
              <a:t>41</a:t>
            </a:fld>
            <a:endParaRPr lang="en-US" dirty="0">
              <a:solidFill>
                <a:schemeClr val="tx2"/>
              </a:solidFill>
            </a:endParaRPr>
          </a:p>
        </p:txBody>
      </p:sp>
      <p:pic>
        <p:nvPicPr>
          <p:cNvPr id="6" name="Picture 5" descr="BiologicalVariable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65203" y="4571367"/>
            <a:ext cx="2385392" cy="2385392"/>
          </a:xfrm>
          <a:prstGeom prst="rect">
            <a:avLst/>
          </a:prstGeom>
        </p:spPr>
      </p:pic>
      <p:sp>
        <p:nvSpPr>
          <p:cNvPr id="5" name="Title 4"/>
          <p:cNvSpPr>
            <a:spLocks noGrp="1"/>
          </p:cNvSpPr>
          <p:nvPr>
            <p:ph type="title"/>
          </p:nvPr>
        </p:nvSpPr>
        <p:spPr/>
        <p:txBody>
          <a:bodyPr/>
          <a:lstStyle/>
          <a:p>
            <a:r>
              <a:rPr lang="en-US" sz="3200" dirty="0"/>
              <a:t>FAQ: Will I Have to Double My Animal Numbers?</a:t>
            </a:r>
          </a:p>
        </p:txBody>
      </p:sp>
    </p:spTree>
    <p:custDataLst>
      <p:tags r:id="rId1"/>
    </p:custDataLst>
    <p:extLst>
      <p:ext uri="{BB962C8B-B14F-4D97-AF65-F5344CB8AC3E}">
        <p14:creationId xmlns:p14="http://schemas.microsoft.com/office/powerpoint/2010/main" val="778881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uthenticatio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91000" y="3124200"/>
            <a:ext cx="4495800" cy="4495800"/>
          </a:xfrm>
          <a:prstGeom prst="rect">
            <a:avLst/>
          </a:prstGeom>
        </p:spPr>
      </p:pic>
      <p:sp>
        <p:nvSpPr>
          <p:cNvPr id="6" name="Slide Number Placeholder 1"/>
          <p:cNvSpPr>
            <a:spLocks noGrp="1"/>
          </p:cNvSpPr>
          <p:nvPr>
            <p:ph type="sldNum" sz="quarter" idx="4294967295"/>
          </p:nvPr>
        </p:nvSpPr>
        <p:spPr>
          <a:xfrm>
            <a:off x="11743902" y="6491287"/>
            <a:ext cx="440724" cy="366713"/>
          </a:xfrm>
          <a:prstGeom prst="rect">
            <a:avLst/>
          </a:prstGeom>
        </p:spPr>
        <p:txBody>
          <a:bodyPr/>
          <a:lstStyle/>
          <a:p>
            <a:pPr algn="l"/>
            <a:r>
              <a:rPr lang="en-US" dirty="0"/>
              <a:t>39</a:t>
            </a:r>
          </a:p>
        </p:txBody>
      </p:sp>
      <p:sp>
        <p:nvSpPr>
          <p:cNvPr id="5" name="Title 4"/>
          <p:cNvSpPr>
            <a:spLocks noGrp="1"/>
          </p:cNvSpPr>
          <p:nvPr>
            <p:ph type="title"/>
          </p:nvPr>
        </p:nvSpPr>
        <p:spPr/>
        <p:txBody>
          <a:bodyPr/>
          <a:lstStyle/>
          <a:p>
            <a:r>
              <a:rPr lang="en-US" sz="2800" dirty="0"/>
              <a:t>Authentication of Key Biological </a:t>
            </a:r>
            <a:br>
              <a:rPr lang="en-US" sz="2800" dirty="0"/>
            </a:br>
            <a:r>
              <a:rPr lang="en-US" sz="2800" dirty="0"/>
              <a:t>and/or Chemical Resources</a:t>
            </a:r>
          </a:p>
        </p:txBody>
      </p:sp>
      <p:sp>
        <p:nvSpPr>
          <p:cNvPr id="8" name="Content Placeholder 2"/>
          <p:cNvSpPr>
            <a:spLocks noGrp="1"/>
          </p:cNvSpPr>
          <p:nvPr>
            <p:ph idx="1"/>
          </p:nvPr>
        </p:nvSpPr>
        <p:spPr>
          <a:xfrm>
            <a:off x="1066800" y="1295400"/>
            <a:ext cx="9829800" cy="4324350"/>
          </a:xfrm>
        </p:spPr>
        <p:txBody>
          <a:bodyPr/>
          <a:lstStyle/>
          <a:p>
            <a:pPr marL="0" indent="0">
              <a:spcBef>
                <a:spcPts val="1200"/>
              </a:spcBef>
              <a:buNone/>
            </a:pPr>
            <a:r>
              <a:rPr lang="en-US" sz="2800" dirty="0"/>
              <a:t>Quality of established resources is critical</a:t>
            </a:r>
          </a:p>
          <a:p>
            <a:pPr>
              <a:spcBef>
                <a:spcPts val="1200"/>
              </a:spcBef>
            </a:pPr>
            <a:r>
              <a:rPr lang="en-US" sz="2400" dirty="0">
                <a:solidFill>
                  <a:schemeClr val="accent2">
                    <a:lumMod val="75000"/>
                  </a:schemeClr>
                </a:solidFill>
              </a:rPr>
              <a:t>Cell lines, Antibodies, Chemicals, Mice, etc.</a:t>
            </a:r>
          </a:p>
          <a:p>
            <a:pPr marL="0" indent="0">
              <a:spcBef>
                <a:spcPts val="1200"/>
              </a:spcBef>
              <a:buNone/>
            </a:pPr>
            <a:r>
              <a:rPr lang="en-US" sz="2800" dirty="0"/>
              <a:t>Provide a plan to regularly authenticate to ensure identity &amp; validity</a:t>
            </a:r>
          </a:p>
          <a:p>
            <a:pPr marL="0" indent="0">
              <a:spcBef>
                <a:spcPts val="1200"/>
              </a:spcBef>
              <a:buNone/>
            </a:pPr>
            <a:r>
              <a:rPr lang="en-US" sz="2800" dirty="0"/>
              <a:t>Each investigator determines which resources are key</a:t>
            </a:r>
          </a:p>
        </p:txBody>
      </p:sp>
    </p:spTree>
    <p:custDataLst>
      <p:tags r:id="rId1"/>
    </p:custDataLst>
    <p:extLst>
      <p:ext uri="{BB962C8B-B14F-4D97-AF65-F5344CB8AC3E}">
        <p14:creationId xmlns:p14="http://schemas.microsoft.com/office/powerpoint/2010/main" val="3602856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uthenticatio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58200" y="1720838"/>
            <a:ext cx="2994990" cy="2994990"/>
          </a:xfrm>
          <a:prstGeom prst="rect">
            <a:avLst/>
          </a:prstGeom>
        </p:spPr>
      </p:pic>
      <p:sp>
        <p:nvSpPr>
          <p:cNvPr id="4" name="Slide Number Placeholder 3"/>
          <p:cNvSpPr>
            <a:spLocks noGrp="1"/>
          </p:cNvSpPr>
          <p:nvPr>
            <p:ph type="sldNum" sz="quarter" idx="4294967295"/>
          </p:nvPr>
        </p:nvSpPr>
        <p:spPr>
          <a:xfrm>
            <a:off x="11752552" y="6495333"/>
            <a:ext cx="439448" cy="365125"/>
          </a:xfrm>
          <a:prstGeom prst="rect">
            <a:avLst/>
          </a:prstGeom>
        </p:spPr>
        <p:txBody>
          <a:bodyPr/>
          <a:lstStyle/>
          <a:p>
            <a:fld id="{F38DF745-7D3F-47F4-83A3-874385CFAA69}" type="slidenum">
              <a:rPr lang="en-US" sz="1000" b="1" smtClean="0"/>
              <a:pPr/>
              <a:t>43</a:t>
            </a:fld>
            <a:endParaRPr lang="en-US" sz="1000" b="1" dirty="0"/>
          </a:p>
        </p:txBody>
      </p:sp>
      <p:pic>
        <p:nvPicPr>
          <p:cNvPr id="19" name="Picture 18"/>
          <p:cNvPicPr>
            <a:picLocks noChangeAspect="1"/>
          </p:cNvPicPr>
          <p:nvPr/>
        </p:nvPicPr>
        <p:blipFill>
          <a:blip r:embed="rId5"/>
          <a:stretch>
            <a:fillRect/>
          </a:stretch>
        </p:blipFill>
        <p:spPr>
          <a:xfrm>
            <a:off x="3248028" y="1091382"/>
            <a:ext cx="5638795" cy="5674483"/>
          </a:xfrm>
          <a:prstGeom prst="rect">
            <a:avLst/>
          </a:prstGeom>
        </p:spPr>
      </p:pic>
      <p:grpSp>
        <p:nvGrpSpPr>
          <p:cNvPr id="26" name="Group 25"/>
          <p:cNvGrpSpPr/>
          <p:nvPr/>
        </p:nvGrpSpPr>
        <p:grpSpPr>
          <a:xfrm>
            <a:off x="2885642" y="5330536"/>
            <a:ext cx="6472673" cy="758537"/>
            <a:chOff x="1361641" y="5330535"/>
            <a:chExt cx="6472673" cy="758537"/>
          </a:xfrm>
        </p:grpSpPr>
        <p:sp>
          <p:nvSpPr>
            <p:cNvPr id="20" name="Rectangle 19"/>
            <p:cNvSpPr/>
            <p:nvPr/>
          </p:nvSpPr>
          <p:spPr>
            <a:xfrm>
              <a:off x="1995055" y="5850081"/>
              <a:ext cx="5205845" cy="238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cxnSp>
          <p:nvCxnSpPr>
            <p:cNvPr id="22" name="Straight Arrow Connector 21"/>
            <p:cNvCxnSpPr/>
            <p:nvPr/>
          </p:nvCxnSpPr>
          <p:spPr>
            <a:xfrm>
              <a:off x="1361641" y="5330535"/>
              <a:ext cx="497900" cy="5195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336414" y="5330535"/>
              <a:ext cx="497900" cy="5195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sz="3200" dirty="0"/>
              <a:t>Authentication Plan Attachment</a:t>
            </a:r>
          </a:p>
        </p:txBody>
      </p:sp>
    </p:spTree>
    <p:custDataLst>
      <p:tags r:id="rId1"/>
    </p:custDataLst>
    <p:extLst>
      <p:ext uri="{BB962C8B-B14F-4D97-AF65-F5344CB8AC3E}">
        <p14:creationId xmlns:p14="http://schemas.microsoft.com/office/powerpoint/2010/main" val="917827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96730"/>
            <a:ext cx="9829800" cy="4552950"/>
          </a:xfrm>
        </p:spPr>
        <p:txBody>
          <a:bodyPr>
            <a:normAutofit lnSpcReduction="10000"/>
          </a:bodyPr>
          <a:lstStyle/>
          <a:p>
            <a:pPr marL="0" indent="0">
              <a:lnSpc>
                <a:spcPct val="110000"/>
              </a:lnSpc>
              <a:spcBef>
                <a:spcPts val="600"/>
              </a:spcBef>
              <a:buNone/>
            </a:pPr>
            <a:r>
              <a:rPr lang="en-US" sz="1900" b="1" dirty="0"/>
              <a:t>Other Research Plan Section - Instructions</a:t>
            </a:r>
          </a:p>
          <a:p>
            <a:pPr marL="0" indent="0">
              <a:lnSpc>
                <a:spcPct val="110000"/>
              </a:lnSpc>
              <a:spcBef>
                <a:spcPts val="600"/>
              </a:spcBef>
              <a:buNone/>
            </a:pPr>
            <a:r>
              <a:rPr lang="en-US" sz="1900" dirty="0">
                <a:solidFill>
                  <a:srgbClr val="C00000"/>
                </a:solidFill>
              </a:rPr>
              <a:t>If applicable to the proposed science, briefly describe methods to ensure the identity and validity of key biological and/or chemical resources used in the proposed studies. No more than one page is suggested.</a:t>
            </a:r>
          </a:p>
          <a:p>
            <a:pPr>
              <a:lnSpc>
                <a:spcPct val="110000"/>
              </a:lnSpc>
              <a:spcBef>
                <a:spcPts val="600"/>
              </a:spcBef>
              <a:buNone/>
            </a:pPr>
            <a:r>
              <a:rPr lang="en-US" sz="1900" dirty="0">
                <a:solidFill>
                  <a:srgbClr val="C00000"/>
                </a:solidFill>
              </a:rPr>
              <a:t>Key biological and/or chemical resources are characterized as follows.</a:t>
            </a:r>
          </a:p>
          <a:p>
            <a:pPr>
              <a:lnSpc>
                <a:spcPct val="110000"/>
              </a:lnSpc>
              <a:spcBef>
                <a:spcPts val="600"/>
              </a:spcBef>
            </a:pPr>
            <a:r>
              <a:rPr lang="en-US" sz="1900" dirty="0">
                <a:solidFill>
                  <a:srgbClr val="C00000"/>
                </a:solidFill>
              </a:rPr>
              <a:t>Key biological and/or chemical resources may or may not be generated with NIH funds and: 1) </a:t>
            </a:r>
            <a:r>
              <a:rPr lang="en-US" sz="1900" u="sng" dirty="0">
                <a:solidFill>
                  <a:srgbClr val="C00000"/>
                </a:solidFill>
              </a:rPr>
              <a:t>may differ from laboratory to laboratory or over time</a:t>
            </a:r>
            <a:r>
              <a:rPr lang="en-US" sz="1900" dirty="0">
                <a:solidFill>
                  <a:srgbClr val="C00000"/>
                </a:solidFill>
              </a:rPr>
              <a:t>; 2) may have </a:t>
            </a:r>
            <a:r>
              <a:rPr lang="en-US" sz="1900" u="sng" dirty="0">
                <a:solidFill>
                  <a:srgbClr val="C00000"/>
                </a:solidFill>
              </a:rPr>
              <a:t>qualities and/or qualifications that could influence the research data</a:t>
            </a:r>
            <a:r>
              <a:rPr lang="en-US" sz="1900" dirty="0">
                <a:solidFill>
                  <a:srgbClr val="C00000"/>
                </a:solidFill>
              </a:rPr>
              <a:t>; and 3) are </a:t>
            </a:r>
            <a:r>
              <a:rPr lang="en-US" sz="1900" u="sng" dirty="0">
                <a:solidFill>
                  <a:srgbClr val="C00000"/>
                </a:solidFill>
              </a:rPr>
              <a:t>integral to the proposed research</a:t>
            </a:r>
            <a:r>
              <a:rPr lang="en-US" sz="1900" dirty="0">
                <a:solidFill>
                  <a:srgbClr val="C00000"/>
                </a:solidFill>
              </a:rPr>
              <a:t>. These include, but are not limited to, cell lines, specialty chemicals, antibodies, and other biologics.</a:t>
            </a:r>
          </a:p>
          <a:p>
            <a:pPr>
              <a:lnSpc>
                <a:spcPct val="110000"/>
              </a:lnSpc>
              <a:spcBef>
                <a:spcPts val="600"/>
              </a:spcBef>
              <a:spcAft>
                <a:spcPts val="0"/>
              </a:spcAft>
            </a:pPr>
            <a:r>
              <a:rPr lang="en-US" sz="1900" dirty="0">
                <a:solidFill>
                  <a:srgbClr val="C00000"/>
                </a:solidFill>
              </a:rPr>
              <a:t>Standard laboratory reagents that are not expected to vary do not need to be included in the plan. Examples are buffers and other common biologicals or chemicals.   </a:t>
            </a:r>
          </a:p>
          <a:p>
            <a:pPr>
              <a:lnSpc>
                <a:spcPct val="110000"/>
              </a:lnSpc>
              <a:spcBef>
                <a:spcPts val="600"/>
              </a:spcBef>
              <a:spcAft>
                <a:spcPts val="0"/>
              </a:spcAft>
            </a:pPr>
            <a:r>
              <a:rPr lang="en-US" sz="1900" dirty="0">
                <a:solidFill>
                  <a:srgbClr val="C00000"/>
                </a:solidFill>
              </a:rPr>
              <a:t>See NIH's page on </a:t>
            </a:r>
            <a:r>
              <a:rPr lang="en-US" sz="1900" dirty="0">
                <a:solidFill>
                  <a:srgbClr val="C00000"/>
                </a:solidFill>
                <a:hlinkClick r:id="rId4"/>
              </a:rPr>
              <a:t>Rigor and Reproducibility </a:t>
            </a:r>
            <a:r>
              <a:rPr lang="en-US" sz="1900" dirty="0">
                <a:solidFill>
                  <a:srgbClr val="C00000"/>
                </a:solidFill>
              </a:rPr>
              <a:t>for more information.</a:t>
            </a:r>
          </a:p>
          <a:p>
            <a:endParaRPr lang="en-US" sz="2000" dirty="0">
              <a:solidFill>
                <a:srgbClr val="FF0000"/>
              </a:solidFill>
            </a:endParaRPr>
          </a:p>
        </p:txBody>
      </p:sp>
      <p:sp>
        <p:nvSpPr>
          <p:cNvPr id="4" name="Slide Number Placeholder 3"/>
          <p:cNvSpPr>
            <a:spLocks noGrp="1"/>
          </p:cNvSpPr>
          <p:nvPr>
            <p:ph type="sldNum" sz="quarter" idx="10"/>
          </p:nvPr>
        </p:nvSpPr>
        <p:spPr>
          <a:xfrm>
            <a:off x="11703665" y="6537326"/>
            <a:ext cx="426688" cy="320674"/>
          </a:xfrm>
        </p:spPr>
        <p:txBody>
          <a:bodyPr/>
          <a:lstStyle/>
          <a:p>
            <a:pPr algn="l">
              <a:defRPr/>
            </a:pPr>
            <a:fld id="{161627A0-52BE-49C3-90CB-787EE860760A}" type="slidenum">
              <a:rPr lang="en-US">
                <a:solidFill>
                  <a:schemeClr val="tx2"/>
                </a:solidFill>
              </a:rPr>
              <a:pPr algn="l">
                <a:defRPr/>
              </a:pPr>
              <a:t>44</a:t>
            </a:fld>
            <a:endParaRPr lang="en-US" dirty="0">
              <a:solidFill>
                <a:schemeClr val="tx2"/>
              </a:solidFill>
            </a:endParaRPr>
          </a:p>
        </p:txBody>
      </p:sp>
      <p:pic>
        <p:nvPicPr>
          <p:cNvPr id="5" name="Picture 4" descr="Authentication.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34400" y="4252185"/>
            <a:ext cx="2994990" cy="2994990"/>
          </a:xfrm>
          <a:prstGeom prst="rect">
            <a:avLst/>
          </a:prstGeom>
        </p:spPr>
      </p:pic>
      <p:sp>
        <p:nvSpPr>
          <p:cNvPr id="6" name="Rectangle 5"/>
          <p:cNvSpPr/>
          <p:nvPr/>
        </p:nvSpPr>
        <p:spPr>
          <a:xfrm>
            <a:off x="1061884" y="2895600"/>
            <a:ext cx="9834716"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 name="Title 6"/>
          <p:cNvSpPr>
            <a:spLocks noGrp="1"/>
          </p:cNvSpPr>
          <p:nvPr>
            <p:ph type="title"/>
          </p:nvPr>
        </p:nvSpPr>
        <p:spPr/>
        <p:txBody>
          <a:bodyPr/>
          <a:lstStyle/>
          <a:p>
            <a:r>
              <a:rPr lang="en-US" sz="3200" dirty="0"/>
              <a:t>Authentication of Key Resources</a:t>
            </a:r>
          </a:p>
        </p:txBody>
      </p:sp>
    </p:spTree>
    <p:custDataLst>
      <p:tags r:id="rId1"/>
    </p:custDataLst>
    <p:extLst>
      <p:ext uri="{BB962C8B-B14F-4D97-AF65-F5344CB8AC3E}">
        <p14:creationId xmlns:p14="http://schemas.microsoft.com/office/powerpoint/2010/main" val="166577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19200"/>
            <a:ext cx="9601200" cy="4324350"/>
          </a:xfrm>
        </p:spPr>
        <p:txBody>
          <a:bodyPr>
            <a:normAutofit/>
          </a:bodyPr>
          <a:lstStyle/>
          <a:p>
            <a:pPr marL="0" indent="0">
              <a:buNone/>
            </a:pPr>
            <a:r>
              <a:rPr lang="en-US" sz="2400" b="1" dirty="0"/>
              <a:t>Additional Review Consideration:</a:t>
            </a:r>
          </a:p>
          <a:p>
            <a:pPr marL="0" indent="0">
              <a:buNone/>
            </a:pPr>
            <a:r>
              <a:rPr lang="en-US" sz="2400" dirty="0">
                <a:solidFill>
                  <a:srgbClr val="C00000"/>
                </a:solidFill>
              </a:rPr>
              <a:t>For projects involving key biological and/or chemical resources, reviewers will comment on the brief plans proposed for identifying and ensuring the validity of those resources. </a:t>
            </a:r>
          </a:p>
        </p:txBody>
      </p:sp>
      <p:sp>
        <p:nvSpPr>
          <p:cNvPr id="4" name="Slide Number Placeholder 3"/>
          <p:cNvSpPr>
            <a:spLocks noGrp="1"/>
          </p:cNvSpPr>
          <p:nvPr>
            <p:ph type="sldNum" sz="quarter" idx="10"/>
          </p:nvPr>
        </p:nvSpPr>
        <p:spPr>
          <a:xfrm>
            <a:off x="11765312" y="6537326"/>
            <a:ext cx="426688" cy="320674"/>
          </a:xfrm>
        </p:spPr>
        <p:txBody>
          <a:bodyPr/>
          <a:lstStyle/>
          <a:p>
            <a:pPr algn="l">
              <a:defRPr/>
            </a:pPr>
            <a:fld id="{161627A0-52BE-49C3-90CB-787EE860760A}" type="slidenum">
              <a:rPr lang="en-US">
                <a:solidFill>
                  <a:schemeClr val="tx2"/>
                </a:solidFill>
              </a:rPr>
              <a:pPr algn="l">
                <a:defRPr/>
              </a:pPr>
              <a:t>45</a:t>
            </a:fld>
            <a:endParaRPr lang="en-US" dirty="0">
              <a:solidFill>
                <a:schemeClr val="tx2"/>
              </a:solidFill>
            </a:endParaRPr>
          </a:p>
        </p:txBody>
      </p:sp>
      <p:pic>
        <p:nvPicPr>
          <p:cNvPr id="5" name="Picture 4" descr="Authenticatio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600" y="2982970"/>
            <a:ext cx="2994990" cy="2994990"/>
          </a:xfrm>
          <a:prstGeom prst="rect">
            <a:avLst/>
          </a:prstGeom>
        </p:spPr>
      </p:pic>
      <p:sp>
        <p:nvSpPr>
          <p:cNvPr id="6" name="Title 5"/>
          <p:cNvSpPr>
            <a:spLocks noGrp="1"/>
          </p:cNvSpPr>
          <p:nvPr>
            <p:ph type="title"/>
          </p:nvPr>
        </p:nvSpPr>
        <p:spPr/>
        <p:txBody>
          <a:bodyPr/>
          <a:lstStyle/>
          <a:p>
            <a:r>
              <a:rPr lang="en-US" sz="3200" dirty="0"/>
              <a:t>Authentication of Key Resources</a:t>
            </a:r>
          </a:p>
        </p:txBody>
      </p:sp>
    </p:spTree>
    <p:custDataLst>
      <p:tags r:id="rId1"/>
    </p:custDataLst>
    <p:extLst>
      <p:ext uri="{BB962C8B-B14F-4D97-AF65-F5344CB8AC3E}">
        <p14:creationId xmlns:p14="http://schemas.microsoft.com/office/powerpoint/2010/main" val="381781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89037"/>
            <a:ext cx="9677400" cy="4373563"/>
          </a:xfrm>
        </p:spPr>
        <p:txBody>
          <a:bodyPr>
            <a:noAutofit/>
          </a:bodyPr>
          <a:lstStyle/>
          <a:p>
            <a:pPr>
              <a:spcBef>
                <a:spcPts val="600"/>
              </a:spcBef>
            </a:pPr>
            <a:r>
              <a:rPr lang="en-US" sz="2400" dirty="0">
                <a:latin typeface="Helvetica" panose="020B0604020202020204" pitchFamily="34" charset="0"/>
                <a:cs typeface="Helvetica" panose="020B0604020202020204" pitchFamily="34" charset="0"/>
              </a:rPr>
              <a:t>Definition of key biological and/or chemical resources</a:t>
            </a:r>
          </a:p>
          <a:p>
            <a:pPr>
              <a:spcBef>
                <a:spcPts val="600"/>
              </a:spcBef>
            </a:pPr>
            <a:r>
              <a:rPr lang="en-US" sz="2400" dirty="0">
                <a:latin typeface="Helvetica" panose="020B0604020202020204" pitchFamily="34" charset="0"/>
                <a:cs typeface="Helvetica" panose="020B0604020202020204" pitchFamily="34" charset="0"/>
              </a:rPr>
              <a:t>Examples (cell lines, chemicals, genetically modified animals or cells)</a:t>
            </a:r>
          </a:p>
          <a:p>
            <a:pPr>
              <a:spcBef>
                <a:spcPts val="600"/>
              </a:spcBef>
            </a:pPr>
            <a:r>
              <a:rPr lang="en-US" sz="2400" dirty="0">
                <a:latin typeface="Helvetica" panose="020B0604020202020204" pitchFamily="34" charset="0"/>
                <a:cs typeface="Helvetica" panose="020B0604020202020204" pitchFamily="34" charset="0"/>
              </a:rPr>
              <a:t>Do not include:</a:t>
            </a:r>
          </a:p>
          <a:p>
            <a:pPr lvl="1">
              <a:spcBef>
                <a:spcPts val="0"/>
              </a:spcBef>
              <a:spcAft>
                <a:spcPts val="600"/>
              </a:spcAft>
              <a:buSzPct val="120000"/>
              <a:buFont typeface="High Tower Text" panose="02040502050506030303" pitchFamily="18" charset="0"/>
              <a:buChar char="–"/>
            </a:pPr>
            <a:r>
              <a:rPr lang="en-US" sz="2200" dirty="0">
                <a:solidFill>
                  <a:srgbClr val="003399"/>
                </a:solidFill>
                <a:latin typeface="Helvetica" panose="020B0604020202020204" pitchFamily="34" charset="0"/>
                <a:cs typeface="Helvetica" panose="020B0604020202020204" pitchFamily="34" charset="0"/>
              </a:rPr>
              <a:t> Plans for authentication of data sets, databases, machinery, or electronics </a:t>
            </a:r>
          </a:p>
          <a:p>
            <a:pPr lvl="1">
              <a:spcBef>
                <a:spcPts val="0"/>
              </a:spcBef>
              <a:spcAft>
                <a:spcPts val="600"/>
              </a:spcAft>
              <a:buSzPct val="120000"/>
              <a:buFont typeface="High Tower Text" panose="02040502050506030303" pitchFamily="18" charset="0"/>
              <a:buChar char="–"/>
            </a:pPr>
            <a:r>
              <a:rPr lang="en-US" sz="2200" dirty="0">
                <a:solidFill>
                  <a:srgbClr val="003399"/>
                </a:solidFill>
                <a:latin typeface="Helvetica" panose="020B0604020202020204" pitchFamily="34" charset="0"/>
                <a:cs typeface="Helvetica" panose="020B0604020202020204" pitchFamily="34" charset="0"/>
              </a:rPr>
              <a:t> Plans for the development and authentication of new key biological and/or chemical resources</a:t>
            </a:r>
          </a:p>
          <a:p>
            <a:pPr lvl="1">
              <a:spcBef>
                <a:spcPts val="0"/>
              </a:spcBef>
              <a:spcAft>
                <a:spcPts val="600"/>
              </a:spcAft>
              <a:buSzPct val="120000"/>
              <a:buFont typeface="High Tower Text" panose="02040502050506030303" pitchFamily="18" charset="0"/>
              <a:buChar char="–"/>
            </a:pPr>
            <a:r>
              <a:rPr lang="en-US" sz="2200" dirty="0">
                <a:solidFill>
                  <a:srgbClr val="003399"/>
                </a:solidFill>
                <a:latin typeface="Helvetica" panose="020B0604020202020204" pitchFamily="34" charset="0"/>
                <a:cs typeface="Helvetica" panose="020B0604020202020204" pitchFamily="34" charset="0"/>
              </a:rPr>
              <a:t> Plans for authentication of standard laboratory reagents that are not expected to vary</a:t>
            </a:r>
          </a:p>
          <a:p>
            <a:pPr lvl="1">
              <a:spcBef>
                <a:spcPts val="0"/>
              </a:spcBef>
              <a:spcAft>
                <a:spcPts val="600"/>
              </a:spcAft>
              <a:buSzPct val="120000"/>
              <a:buFont typeface="High Tower Text" panose="02040502050506030303" pitchFamily="18" charset="0"/>
              <a:buChar char="–"/>
            </a:pPr>
            <a:r>
              <a:rPr lang="en-US" sz="2200" dirty="0">
                <a:solidFill>
                  <a:srgbClr val="003399"/>
                </a:solidFill>
                <a:latin typeface="Helvetica" panose="020B0604020202020204" pitchFamily="34" charset="0"/>
                <a:cs typeface="Helvetica" panose="020B0604020202020204" pitchFamily="34" charset="0"/>
              </a:rPr>
              <a:t> Authentication or other data</a:t>
            </a:r>
          </a:p>
          <a:p>
            <a:pPr>
              <a:spcBef>
                <a:spcPts val="1200"/>
              </a:spcBef>
            </a:pPr>
            <a:endParaRPr lang="en-US" sz="2200" dirty="0">
              <a:solidFill>
                <a:srgbClr val="003399"/>
              </a:solidFill>
            </a:endParaRPr>
          </a:p>
        </p:txBody>
      </p:sp>
      <p:sp>
        <p:nvSpPr>
          <p:cNvPr id="4" name="Slide Number Placeholder 3"/>
          <p:cNvSpPr>
            <a:spLocks noGrp="1"/>
          </p:cNvSpPr>
          <p:nvPr>
            <p:ph type="sldNum" sz="quarter" idx="4294967295"/>
          </p:nvPr>
        </p:nvSpPr>
        <p:spPr>
          <a:xfrm>
            <a:off x="11684000" y="6510081"/>
            <a:ext cx="515648" cy="365125"/>
          </a:xfrm>
          <a:prstGeom prst="rect">
            <a:avLst/>
          </a:prstGeom>
        </p:spPr>
        <p:txBody>
          <a:bodyPr/>
          <a:lstStyle/>
          <a:p>
            <a:pPr>
              <a:defRPr/>
            </a:pPr>
            <a:fld id="{161627A0-52BE-49C3-90CB-787EE860760A}" type="slidenum">
              <a:rPr lang="en-US" sz="1000" b="1"/>
              <a:pPr>
                <a:defRPr/>
              </a:pPr>
              <a:t>46</a:t>
            </a:fld>
            <a:endParaRPr lang="en-US" sz="1000" b="1" dirty="0"/>
          </a:p>
        </p:txBody>
      </p:sp>
      <p:pic>
        <p:nvPicPr>
          <p:cNvPr id="5" name="Picture 4" descr="Authenticatio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05500" y="4191000"/>
            <a:ext cx="2994990" cy="2994990"/>
          </a:xfrm>
          <a:prstGeom prst="rect">
            <a:avLst/>
          </a:prstGeom>
        </p:spPr>
      </p:pic>
      <p:sp>
        <p:nvSpPr>
          <p:cNvPr id="6" name="Title 5"/>
          <p:cNvSpPr>
            <a:spLocks noGrp="1"/>
          </p:cNvSpPr>
          <p:nvPr>
            <p:ph type="title"/>
          </p:nvPr>
        </p:nvSpPr>
        <p:spPr/>
        <p:txBody>
          <a:bodyPr/>
          <a:lstStyle/>
          <a:p>
            <a:r>
              <a:rPr lang="en-US" sz="2800" dirty="0"/>
              <a:t>Reminder: Authentication Of Key Biological and/or Chemical Resources (NOT-OD-17-068)</a:t>
            </a:r>
          </a:p>
        </p:txBody>
      </p:sp>
    </p:spTree>
    <p:custDataLst>
      <p:tags r:id="rId1"/>
    </p:custDataLst>
    <p:extLst>
      <p:ext uri="{BB962C8B-B14F-4D97-AF65-F5344CB8AC3E}">
        <p14:creationId xmlns:p14="http://schemas.microsoft.com/office/powerpoint/2010/main" val="3077069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28445" y="6522932"/>
            <a:ext cx="466013" cy="364179"/>
          </a:xfrm>
          <a:prstGeom prst="rect">
            <a:avLst/>
          </a:prstGeom>
        </p:spPr>
        <p:txBody>
          <a:bodyPr/>
          <a:lstStyle/>
          <a:p>
            <a:fld id="{F38DF745-7D3F-47F4-83A3-874385CFAA69}" type="slidenum">
              <a:rPr lang="en-US" sz="1000" b="1">
                <a:solidFill>
                  <a:srgbClr val="20558A"/>
                </a:solidFill>
              </a:rPr>
              <a:pPr/>
              <a:t>47</a:t>
            </a:fld>
            <a:endParaRPr lang="en-US" sz="1000" b="1" dirty="0">
              <a:solidFill>
                <a:srgbClr val="20558A"/>
              </a:solidFill>
            </a:endParaRPr>
          </a:p>
        </p:txBody>
      </p:sp>
      <p:pic>
        <p:nvPicPr>
          <p:cNvPr id="5" name="Picture 4"/>
          <p:cNvPicPr>
            <a:picLocks noChangeAspect="1"/>
          </p:cNvPicPr>
          <p:nvPr/>
        </p:nvPicPr>
        <p:blipFill rotWithShape="1">
          <a:blip r:embed="rId3"/>
          <a:srcRect b="17409"/>
          <a:stretch/>
        </p:blipFill>
        <p:spPr>
          <a:xfrm>
            <a:off x="2871478" y="118751"/>
            <a:ext cx="6686550" cy="6222670"/>
          </a:xfrm>
          <a:prstGeom prst="rect">
            <a:avLst/>
          </a:prstGeom>
        </p:spPr>
      </p:pic>
      <p:pic>
        <p:nvPicPr>
          <p:cNvPr id="6" name="Picture 5" descr="Authenticatio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66461" y="533400"/>
            <a:ext cx="2994990" cy="2994990"/>
          </a:xfrm>
          <a:prstGeom prst="rect">
            <a:avLst/>
          </a:prstGeom>
        </p:spPr>
      </p:pic>
    </p:spTree>
    <p:extLst>
      <p:ext uri="{BB962C8B-B14F-4D97-AF65-F5344CB8AC3E}">
        <p14:creationId xmlns:p14="http://schemas.microsoft.com/office/powerpoint/2010/main" val="385784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60583324-AE1C-3546-A724-4BA4670D7901}" type="slidenum">
              <a:rPr lang="en-US" smtClean="0"/>
              <a:pPr/>
              <a:t>48</a:t>
            </a:fld>
            <a:endParaRPr lang="en-US" dirty="0"/>
          </a:p>
        </p:txBody>
      </p:sp>
      <p:pic>
        <p:nvPicPr>
          <p:cNvPr id="8" name="Picture 7"/>
          <p:cNvPicPr>
            <a:picLocks noChangeAspect="1"/>
          </p:cNvPicPr>
          <p:nvPr/>
        </p:nvPicPr>
        <p:blipFill>
          <a:blip r:embed="rId3"/>
          <a:stretch>
            <a:fillRect/>
          </a:stretch>
        </p:blipFill>
        <p:spPr>
          <a:xfrm>
            <a:off x="2395537" y="147839"/>
            <a:ext cx="8196263" cy="6329161"/>
          </a:xfrm>
          <a:prstGeom prst="rect">
            <a:avLst/>
          </a:prstGeom>
        </p:spPr>
      </p:pic>
    </p:spTree>
    <p:extLst>
      <p:ext uri="{BB962C8B-B14F-4D97-AF65-F5344CB8AC3E}">
        <p14:creationId xmlns:p14="http://schemas.microsoft.com/office/powerpoint/2010/main" val="1608117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5200" y="4267200"/>
            <a:ext cx="2485010" cy="1998434"/>
          </a:xfrm>
          <a:prstGeom prst="rect">
            <a:avLst/>
          </a:prstGeom>
        </p:spPr>
      </p:pic>
      <p:sp>
        <p:nvSpPr>
          <p:cNvPr id="10" name="Slide Number Placeholder 3"/>
          <p:cNvSpPr>
            <a:spLocks noGrp="1"/>
          </p:cNvSpPr>
          <p:nvPr>
            <p:ph type="sldNum" sz="quarter" idx="4294967295"/>
          </p:nvPr>
        </p:nvSpPr>
        <p:spPr>
          <a:xfrm>
            <a:off x="11641214" y="6492875"/>
            <a:ext cx="480951" cy="365125"/>
          </a:xfrm>
          <a:prstGeom prst="rect">
            <a:avLst/>
          </a:prstGeom>
        </p:spPr>
        <p:txBody>
          <a:bodyPr/>
          <a:lstStyle/>
          <a:p>
            <a:fld id="{85FA2A88-A685-4D86-9479-08DE1FF17502}" type="slidenum">
              <a:rPr lang="en-US">
                <a:solidFill>
                  <a:schemeClr val="tx1"/>
                </a:solidFill>
                <a:latin typeface="Helvetica" panose="020B0604020202020204" pitchFamily="34" charset="0"/>
                <a:cs typeface="Helvetica" panose="020B0604020202020204" pitchFamily="34" charset="0"/>
              </a:rPr>
              <a:pPr/>
              <a:t>49</a:t>
            </a:fld>
            <a:endParaRPr lang="en-US" dirty="0">
              <a:solidFill>
                <a:schemeClr val="tx1"/>
              </a:solidFill>
              <a:latin typeface="Helvetica" panose="020B0604020202020204" pitchFamily="34" charset="0"/>
              <a:cs typeface="Helvetica" panose="020B0604020202020204" pitchFamily="34" charset="0"/>
            </a:endParaRPr>
          </a:p>
        </p:txBody>
      </p:sp>
      <p:sp>
        <p:nvSpPr>
          <p:cNvPr id="12" name="Content Placeholder 1"/>
          <p:cNvSpPr txBox="1">
            <a:spLocks/>
          </p:cNvSpPr>
          <p:nvPr/>
        </p:nvSpPr>
        <p:spPr>
          <a:xfrm>
            <a:off x="1066800" y="1320290"/>
            <a:ext cx="10058400" cy="46148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800" dirty="0">
                <a:solidFill>
                  <a:prstClr val="black"/>
                </a:solidFill>
                <a:latin typeface="Helvetica"/>
              </a:rPr>
              <a:t>RPPR updates for rigor and transparency:</a:t>
            </a:r>
          </a:p>
          <a:p>
            <a:pPr marL="457200" lvl="1" indent="-182880">
              <a:buClr>
                <a:srgbClr val="003399"/>
              </a:buClr>
              <a:buFont typeface="Arial" panose="020B0604020202020204" pitchFamily="34" charset="0"/>
              <a:buChar char="•"/>
            </a:pPr>
            <a:r>
              <a:rPr lang="en-US" dirty="0">
                <a:solidFill>
                  <a:srgbClr val="003399"/>
                </a:solidFill>
                <a:latin typeface="Helvetica"/>
              </a:rPr>
              <a:t>prepare non-competing renewals for the next competitive renewal, and</a:t>
            </a:r>
          </a:p>
          <a:p>
            <a:pPr marL="457200" lvl="1" indent="-182880">
              <a:buClr>
                <a:srgbClr val="003399"/>
              </a:buClr>
              <a:buFont typeface="Arial" panose="020B0604020202020204" pitchFamily="34" charset="0"/>
              <a:buChar char="•"/>
            </a:pPr>
            <a:r>
              <a:rPr lang="en-US" dirty="0">
                <a:solidFill>
                  <a:srgbClr val="003399"/>
                </a:solidFill>
                <a:latin typeface="Helvetica"/>
              </a:rPr>
              <a:t>help NIH implement and evaluate the policy for both current and new awards.</a:t>
            </a:r>
          </a:p>
          <a:p>
            <a:pPr marL="0" indent="0">
              <a:buNone/>
            </a:pPr>
            <a:r>
              <a:rPr lang="en-US" sz="2800" dirty="0">
                <a:solidFill>
                  <a:prstClr val="black"/>
                </a:solidFill>
                <a:latin typeface="Helvetica"/>
              </a:rPr>
              <a:t>See </a:t>
            </a:r>
            <a:r>
              <a:rPr lang="en-US" sz="2800" dirty="0">
                <a:solidFill>
                  <a:prstClr val="black"/>
                </a:solidFill>
                <a:latin typeface="Helvetica"/>
                <a:hlinkClick r:id="rId4"/>
              </a:rPr>
              <a:t>NOT-OD-16-005</a:t>
            </a:r>
            <a:r>
              <a:rPr lang="en-US" sz="2800" dirty="0">
                <a:solidFill>
                  <a:prstClr val="black"/>
                </a:solidFill>
                <a:latin typeface="Helvetica"/>
              </a:rPr>
              <a:t> &amp; </a:t>
            </a:r>
            <a:r>
              <a:rPr lang="en-US" sz="2800" dirty="0">
                <a:solidFill>
                  <a:prstClr val="black"/>
                </a:solidFill>
                <a:latin typeface="Helvetica"/>
                <a:hlinkClick r:id="rId5"/>
              </a:rPr>
              <a:t>NOT-OD-16-031</a:t>
            </a:r>
            <a:endParaRPr lang="en-US" sz="2800" dirty="0">
              <a:solidFill>
                <a:prstClr val="black"/>
              </a:solidFill>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p:txBody>
          <a:bodyPr/>
          <a:lstStyle/>
          <a:p>
            <a:r>
              <a:rPr lang="en-US" sz="2800" dirty="0"/>
              <a:t>Research Performance Progress Reports </a:t>
            </a:r>
            <a:br>
              <a:rPr lang="en-US" sz="2800" dirty="0"/>
            </a:br>
            <a:r>
              <a:rPr lang="en-US" sz="2800" dirty="0"/>
              <a:t>(RPPR)</a:t>
            </a:r>
          </a:p>
        </p:txBody>
      </p:sp>
    </p:spTree>
    <p:extLst>
      <p:ext uri="{BB962C8B-B14F-4D97-AF65-F5344CB8AC3E}">
        <p14:creationId xmlns:p14="http://schemas.microsoft.com/office/powerpoint/2010/main" val="39865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0583324-AE1C-3546-A724-4BA4670D7901}" type="slidenum">
              <a:rPr lang="en-US" smtClean="0"/>
              <a:pPr/>
              <a:t>5</a:t>
            </a:fld>
            <a:endParaRPr lang="en-US" dirty="0"/>
          </a:p>
        </p:txBody>
      </p:sp>
      <p:pic>
        <p:nvPicPr>
          <p:cNvPr id="5" name="Picture 4"/>
          <p:cNvPicPr>
            <a:picLocks noChangeAspect="1"/>
          </p:cNvPicPr>
          <p:nvPr/>
        </p:nvPicPr>
        <p:blipFill>
          <a:blip r:embed="rId3"/>
          <a:stretch>
            <a:fillRect/>
          </a:stretch>
        </p:blipFill>
        <p:spPr>
          <a:xfrm>
            <a:off x="1447800" y="9525"/>
            <a:ext cx="9629775" cy="6391275"/>
          </a:xfrm>
          <a:prstGeom prst="rect">
            <a:avLst/>
          </a:prstGeom>
        </p:spPr>
      </p:pic>
      <p:sp>
        <p:nvSpPr>
          <p:cNvPr id="6" name="TextBox 5"/>
          <p:cNvSpPr txBox="1"/>
          <p:nvPr/>
        </p:nvSpPr>
        <p:spPr>
          <a:xfrm>
            <a:off x="4038600" y="6461711"/>
            <a:ext cx="7924800" cy="338554"/>
          </a:xfrm>
          <a:prstGeom prst="rect">
            <a:avLst/>
          </a:prstGeom>
          <a:noFill/>
        </p:spPr>
        <p:txBody>
          <a:bodyPr wrap="square" rtlCol="0">
            <a:spAutoFit/>
          </a:bodyPr>
          <a:lstStyle/>
          <a:p>
            <a:r>
              <a:rPr lang="en-US" sz="1600" dirty="0"/>
              <a:t>Ioannidis JP. </a:t>
            </a:r>
            <a:r>
              <a:rPr lang="en-US" sz="1600" i="1" dirty="0" err="1"/>
              <a:t>PLoS</a:t>
            </a:r>
            <a:r>
              <a:rPr lang="en-US" sz="1600" i="1" dirty="0"/>
              <a:t> Med.</a:t>
            </a:r>
            <a:r>
              <a:rPr lang="en-US" sz="1600" dirty="0"/>
              <a:t> 2005 Aug;2(8):e124.</a:t>
            </a:r>
          </a:p>
        </p:txBody>
      </p:sp>
    </p:spTree>
    <p:extLst>
      <p:ext uri="{BB962C8B-B14F-4D97-AF65-F5344CB8AC3E}">
        <p14:creationId xmlns:p14="http://schemas.microsoft.com/office/powerpoint/2010/main" val="2170746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22617"/>
            <a:ext cx="9753600" cy="4525963"/>
          </a:xfrm>
        </p:spPr>
        <p:txBody>
          <a:bodyPr>
            <a:normAutofit/>
          </a:bodyPr>
          <a:lstStyle/>
          <a:p>
            <a:pPr marL="0" indent="0">
              <a:buNone/>
            </a:pPr>
            <a:r>
              <a:rPr lang="en-US" sz="2000" u="sng" dirty="0">
                <a:solidFill>
                  <a:srgbClr val="003399"/>
                </a:solidFill>
                <a:latin typeface="Helvetica" panose="020B0604020202020204" pitchFamily="34" charset="0"/>
                <a:cs typeface="Helvetica" panose="020B0604020202020204" pitchFamily="34" charset="0"/>
              </a:rPr>
              <a:t>B.2  What was accomplished under these goals?</a:t>
            </a:r>
            <a:endParaRPr lang="en-US" sz="2000" dirty="0">
              <a:solidFill>
                <a:srgbClr val="003399"/>
              </a:solidFill>
              <a:latin typeface="Helvetica" panose="020B0604020202020204" pitchFamily="34" charset="0"/>
              <a:cs typeface="Helvetica" panose="020B0604020202020204" pitchFamily="34" charset="0"/>
            </a:endParaRPr>
          </a:p>
          <a:p>
            <a:pPr marL="0" indent="0">
              <a:buNone/>
            </a:pPr>
            <a:r>
              <a:rPr lang="en-US" sz="2000" dirty="0">
                <a:solidFill>
                  <a:srgbClr val="003399"/>
                </a:solidFill>
                <a:latin typeface="Helvetica" panose="020B0604020202020204" pitchFamily="34" charset="0"/>
                <a:cs typeface="Helvetica" panose="020B0604020202020204" pitchFamily="34" charset="0"/>
              </a:rPr>
              <a:t>Goals are equivalent to specific aims. In the response, </a:t>
            </a:r>
            <a:r>
              <a:rPr lang="en-US" sz="2000" i="1" dirty="0">
                <a:solidFill>
                  <a:srgbClr val="FF0000"/>
                </a:solidFill>
                <a:latin typeface="Helvetica" panose="020B0604020202020204" pitchFamily="34" charset="0"/>
                <a:cs typeface="Helvetica" panose="020B0604020202020204" pitchFamily="34" charset="0"/>
              </a:rPr>
              <a:t>emphasize the approaches taken to ensure robust and unbiased results. </a:t>
            </a:r>
            <a:r>
              <a:rPr lang="en-US" sz="2000" dirty="0">
                <a:solidFill>
                  <a:srgbClr val="003399"/>
                </a:solidFill>
                <a:latin typeface="Helvetica" panose="020B0604020202020204" pitchFamily="34" charset="0"/>
                <a:cs typeface="Helvetica" panose="020B0604020202020204" pitchFamily="34" charset="0"/>
              </a:rPr>
              <a:t> Include the significance of the findings to the scientific field.</a:t>
            </a:r>
            <a:r>
              <a:rPr lang="en-US" sz="2000" dirty="0">
                <a:solidFill>
                  <a:schemeClr val="tx2"/>
                </a:solidFill>
                <a:latin typeface="Helvetica" panose="020B0604020202020204" pitchFamily="34" charset="0"/>
                <a:cs typeface="Helvetica" panose="020B0604020202020204" pitchFamily="34" charset="0"/>
              </a:rPr>
              <a:t>  </a:t>
            </a:r>
          </a:p>
          <a:p>
            <a:endParaRPr lang="en-US" sz="800" dirty="0">
              <a:solidFill>
                <a:schemeClr val="tx2"/>
              </a:solidFill>
              <a:latin typeface="Helvetica" panose="020B0604020202020204" pitchFamily="34" charset="0"/>
              <a:cs typeface="Helvetica" panose="020B0604020202020204" pitchFamily="34" charset="0"/>
            </a:endParaRPr>
          </a:p>
          <a:p>
            <a:pPr marL="0" indent="0">
              <a:buNone/>
            </a:pPr>
            <a:r>
              <a:rPr lang="en-US" sz="2000" u="sng" dirty="0">
                <a:solidFill>
                  <a:srgbClr val="003399"/>
                </a:solidFill>
                <a:latin typeface="Helvetica" panose="020B0604020202020204" pitchFamily="34" charset="0"/>
                <a:cs typeface="Helvetica" panose="020B0604020202020204" pitchFamily="34" charset="0"/>
              </a:rPr>
              <a:t>B.6  What do you plan to do for the next reporting period to accomplish the goals?</a:t>
            </a:r>
            <a:endParaRPr lang="en-US" sz="2000" dirty="0">
              <a:solidFill>
                <a:srgbClr val="003399"/>
              </a:solidFill>
              <a:latin typeface="Helvetica" panose="020B0604020202020204" pitchFamily="34" charset="0"/>
              <a:cs typeface="Helvetica" panose="020B0604020202020204" pitchFamily="34" charset="0"/>
            </a:endParaRPr>
          </a:p>
          <a:p>
            <a:pPr marL="0" indent="0">
              <a:buNone/>
            </a:pPr>
            <a:r>
              <a:rPr lang="en-US" sz="2000" dirty="0">
                <a:solidFill>
                  <a:srgbClr val="003399"/>
                </a:solidFill>
                <a:latin typeface="Helvetica" panose="020B0604020202020204" pitchFamily="34" charset="0"/>
                <a:cs typeface="Helvetica" panose="020B0604020202020204" pitchFamily="34" charset="0"/>
              </a:rPr>
              <a:t>Include any important modifications to the original plans, </a:t>
            </a:r>
            <a:r>
              <a:rPr lang="en-US" sz="2000" i="1" dirty="0">
                <a:solidFill>
                  <a:srgbClr val="FF0000"/>
                </a:solidFill>
                <a:latin typeface="Helvetica" panose="020B0604020202020204" pitchFamily="34" charset="0"/>
                <a:cs typeface="Helvetica" panose="020B0604020202020204" pitchFamily="34" charset="0"/>
              </a:rPr>
              <a:t>including efforts to ensure that the approach is scientifically rigorous and results are robust and unbiased</a:t>
            </a:r>
            <a:r>
              <a:rPr lang="en-US" sz="2000" dirty="0">
                <a:solidFill>
                  <a:schemeClr val="tx2"/>
                </a:solidFill>
                <a:latin typeface="Helvetica" panose="020B0604020202020204" pitchFamily="34" charset="0"/>
                <a:cs typeface="Helvetica" panose="020B0604020202020204" pitchFamily="34" charset="0"/>
              </a:rPr>
              <a:t>.  </a:t>
            </a:r>
            <a:r>
              <a:rPr lang="en-US" sz="2000" dirty="0">
                <a:solidFill>
                  <a:srgbClr val="003399"/>
                </a:solidFill>
                <a:latin typeface="Helvetica" panose="020B0604020202020204" pitchFamily="34" charset="0"/>
                <a:cs typeface="Helvetica" panose="020B0604020202020204" pitchFamily="34" charset="0"/>
              </a:rPr>
              <a:t>Provide a scientific justification for any changes involving research with human subjects or vertebrate animals.  A detailed description of such changes must be provided under Section F. Changes.</a:t>
            </a:r>
          </a:p>
          <a:p>
            <a:endParaRPr lang="en-US" sz="2000" dirty="0">
              <a:solidFill>
                <a:schemeClr val="tx2"/>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4294967295"/>
          </p:nvPr>
        </p:nvSpPr>
        <p:spPr>
          <a:xfrm>
            <a:off x="11679084" y="6495687"/>
            <a:ext cx="687355" cy="362313"/>
          </a:xfrm>
          <a:prstGeom prst="rect">
            <a:avLst/>
          </a:prstGeom>
        </p:spPr>
        <p:txBody>
          <a:bodyPr/>
          <a:lstStyle/>
          <a:p>
            <a:pPr>
              <a:defRPr/>
            </a:pPr>
            <a:fld id="{B3A097F3-CCC8-4242-A5D8-F99AD3673FF2}" type="slidenum">
              <a:rPr lang="en-US" sz="1000" b="1">
                <a:solidFill>
                  <a:srgbClr val="1F497D"/>
                </a:solidFill>
              </a:rPr>
              <a:pPr>
                <a:defRPr/>
              </a:pPr>
              <a:t>50</a:t>
            </a:fld>
            <a:endParaRPr lang="en-US" sz="1000" b="1" dirty="0">
              <a:solidFill>
                <a:srgbClr val="1F497D"/>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3000" y="4825184"/>
            <a:ext cx="2700995" cy="1851659"/>
          </a:xfrm>
          <a:prstGeom prst="rect">
            <a:avLst/>
          </a:prstGeom>
          <a:effectLst>
            <a:softEdge rad="317500"/>
          </a:effectLst>
        </p:spPr>
      </p:pic>
      <p:sp>
        <p:nvSpPr>
          <p:cNvPr id="6" name="Title 5"/>
          <p:cNvSpPr>
            <a:spLocks noGrp="1"/>
          </p:cNvSpPr>
          <p:nvPr>
            <p:ph type="title"/>
          </p:nvPr>
        </p:nvSpPr>
        <p:spPr/>
        <p:txBody>
          <a:bodyPr/>
          <a:lstStyle/>
          <a:p>
            <a:r>
              <a:rPr lang="en-US" dirty="0"/>
              <a:t>Research Performance Progress Reports </a:t>
            </a:r>
            <a:br>
              <a:rPr lang="en-US" dirty="0"/>
            </a:br>
            <a:r>
              <a:rPr lang="en-US" dirty="0"/>
              <a:t>(RPPR)</a:t>
            </a:r>
          </a:p>
        </p:txBody>
      </p:sp>
    </p:spTree>
    <p:custDataLst>
      <p:tags r:id="rId1"/>
    </p:custDataLst>
    <p:extLst>
      <p:ext uri="{BB962C8B-B14F-4D97-AF65-F5344CB8AC3E}">
        <p14:creationId xmlns:p14="http://schemas.microsoft.com/office/powerpoint/2010/main" val="399914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a:t>
            </a:r>
          </a:p>
        </p:txBody>
      </p:sp>
      <p:sp>
        <p:nvSpPr>
          <p:cNvPr id="3" name="Content Placeholder 2"/>
          <p:cNvSpPr>
            <a:spLocks noGrp="1"/>
          </p:cNvSpPr>
          <p:nvPr>
            <p:ph idx="1"/>
          </p:nvPr>
        </p:nvSpPr>
        <p:spPr/>
        <p:txBody>
          <a:bodyPr/>
          <a:lstStyle/>
          <a:p>
            <a:pPr>
              <a:spcBef>
                <a:spcPts val="2400"/>
              </a:spcBef>
            </a:pPr>
            <a:r>
              <a:rPr lang="en-US" dirty="0">
                <a:solidFill>
                  <a:schemeClr val="bg1">
                    <a:lumMod val="75000"/>
                  </a:schemeClr>
                </a:solidFill>
              </a:rPr>
              <a:t>Why the concern about reproducibility?</a:t>
            </a:r>
          </a:p>
          <a:p>
            <a:pPr>
              <a:spcBef>
                <a:spcPts val="2400"/>
              </a:spcBef>
            </a:pPr>
            <a:r>
              <a:rPr lang="en-US" dirty="0">
                <a:solidFill>
                  <a:schemeClr val="bg1">
                    <a:lumMod val="75000"/>
                  </a:schemeClr>
                </a:solidFill>
              </a:rPr>
              <a:t>The NIH response</a:t>
            </a:r>
          </a:p>
          <a:p>
            <a:pPr>
              <a:spcBef>
                <a:spcPts val="2400"/>
              </a:spcBef>
            </a:pPr>
            <a:r>
              <a:rPr lang="en-US" dirty="0">
                <a:solidFill>
                  <a:schemeClr val="bg1">
                    <a:lumMod val="75000"/>
                  </a:schemeClr>
                </a:solidFill>
              </a:rPr>
              <a:t>Updates to grant applications</a:t>
            </a:r>
          </a:p>
          <a:p>
            <a:pPr>
              <a:spcBef>
                <a:spcPts val="2400"/>
              </a:spcBef>
            </a:pPr>
            <a:r>
              <a:rPr lang="en-US" dirty="0"/>
              <a:t>Training and Resources</a:t>
            </a:r>
          </a:p>
        </p:txBody>
      </p:sp>
      <p:sp>
        <p:nvSpPr>
          <p:cNvPr id="4" name="Slide Number Placeholder 3"/>
          <p:cNvSpPr>
            <a:spLocks noGrp="1"/>
          </p:cNvSpPr>
          <p:nvPr>
            <p:ph type="sldNum" sz="quarter" idx="10"/>
          </p:nvPr>
        </p:nvSpPr>
        <p:spPr/>
        <p:txBody>
          <a:bodyPr/>
          <a:lstStyle/>
          <a:p>
            <a:fld id="{60583324-AE1C-3546-A724-4BA4670D7901}" type="slidenum">
              <a:rPr lang="en-US" smtClean="0"/>
              <a:pPr/>
              <a:t>51</a:t>
            </a:fld>
            <a:endParaRPr lang="en-US" dirty="0"/>
          </a:p>
        </p:txBody>
      </p:sp>
    </p:spTree>
    <p:extLst>
      <p:ext uri="{BB962C8B-B14F-4D97-AF65-F5344CB8AC3E}">
        <p14:creationId xmlns:p14="http://schemas.microsoft.com/office/powerpoint/2010/main" val="573243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99324"/>
            <a:ext cx="9601200" cy="4324350"/>
          </a:xfrm>
        </p:spPr>
        <p:txBody>
          <a:bodyPr>
            <a:noAutofit/>
          </a:bodyPr>
          <a:lstStyle/>
          <a:p>
            <a:r>
              <a:rPr lang="en-US" sz="2800" dirty="0"/>
              <a:t>NIH will require a description of instruction in the design and conduct of rigorous experiments. </a:t>
            </a:r>
          </a:p>
          <a:p>
            <a:pPr lvl="1"/>
            <a:r>
              <a:rPr lang="en-US" dirty="0">
                <a:solidFill>
                  <a:srgbClr val="003399"/>
                </a:solidFill>
              </a:rPr>
              <a:t>Institutional training </a:t>
            </a:r>
          </a:p>
          <a:p>
            <a:pPr lvl="1"/>
            <a:r>
              <a:rPr lang="en-US" dirty="0">
                <a:solidFill>
                  <a:srgbClr val="003399"/>
                </a:solidFill>
              </a:rPr>
              <a:t>Institutional career development</a:t>
            </a:r>
          </a:p>
          <a:p>
            <a:pPr lvl="1"/>
            <a:r>
              <a:rPr lang="en-US" dirty="0">
                <a:solidFill>
                  <a:srgbClr val="003399"/>
                </a:solidFill>
              </a:rPr>
              <a:t>Individual fellowships</a:t>
            </a:r>
          </a:p>
          <a:p>
            <a:pPr lvl="1"/>
            <a:endParaRPr lang="en-US" sz="800" dirty="0"/>
          </a:p>
          <a:p>
            <a:r>
              <a:rPr lang="en-US" sz="2800" dirty="0"/>
              <a:t>See </a:t>
            </a:r>
            <a:r>
              <a:rPr lang="en-US" sz="2800" dirty="0">
                <a:hlinkClick r:id="rId4"/>
              </a:rPr>
              <a:t>NOT-OD-16-034</a:t>
            </a:r>
            <a:endParaRPr lang="en-US" sz="2800" dirty="0"/>
          </a:p>
          <a:p>
            <a:r>
              <a:rPr lang="en-US" sz="2800" dirty="0"/>
              <a:t>Rigor-training required for some FOAs (PAR-17-341, PAR-18-686, PAR-17-052, PA-18-614, &amp; RFA-MH-510)</a:t>
            </a:r>
          </a:p>
        </p:txBody>
      </p:sp>
      <p:sp>
        <p:nvSpPr>
          <p:cNvPr id="5" name="Slide Number Placeholder 4"/>
          <p:cNvSpPr>
            <a:spLocks noGrp="1"/>
          </p:cNvSpPr>
          <p:nvPr>
            <p:ph type="sldNum" sz="quarter" idx="4294967295"/>
          </p:nvPr>
        </p:nvSpPr>
        <p:spPr>
          <a:xfrm>
            <a:off x="11806629" y="6492875"/>
            <a:ext cx="363248" cy="365125"/>
          </a:xfrm>
          <a:prstGeom prst="rect">
            <a:avLst/>
          </a:prstGeom>
        </p:spPr>
        <p:txBody>
          <a:bodyPr/>
          <a:lstStyle/>
          <a:p>
            <a:fld id="{F38DF745-7D3F-47F4-83A3-874385CFAA69}" type="slidenum">
              <a:rPr lang="en-US" sz="1000" b="1" smtClean="0"/>
              <a:pPr/>
              <a:t>52</a:t>
            </a:fld>
            <a:endParaRPr lang="en-US" sz="1000" b="1" dirty="0"/>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9600" y="1905000"/>
            <a:ext cx="2767791" cy="2235856"/>
          </a:xfrm>
          <a:prstGeom prst="rect">
            <a:avLst/>
          </a:prstGeom>
        </p:spPr>
      </p:pic>
      <p:sp>
        <p:nvSpPr>
          <p:cNvPr id="4" name="Title 3"/>
          <p:cNvSpPr>
            <a:spLocks noGrp="1"/>
          </p:cNvSpPr>
          <p:nvPr>
            <p:ph type="title"/>
          </p:nvPr>
        </p:nvSpPr>
        <p:spPr/>
        <p:txBody>
          <a:bodyPr/>
          <a:lstStyle/>
          <a:p>
            <a:r>
              <a:rPr lang="en-US" sz="3200" dirty="0"/>
              <a:t>Training</a:t>
            </a:r>
          </a:p>
        </p:txBody>
      </p:sp>
    </p:spTree>
    <p:custDataLst>
      <p:tags r:id="rId1"/>
    </p:custDataLst>
    <p:extLst>
      <p:ext uri="{BB962C8B-B14F-4D97-AF65-F5344CB8AC3E}">
        <p14:creationId xmlns:p14="http://schemas.microsoft.com/office/powerpoint/2010/main" val="3443783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60583324-AE1C-3546-A724-4BA4670D7901}" type="slidenum">
              <a:rPr lang="en-US" smtClean="0"/>
              <a:pPr/>
              <a:t>53</a:t>
            </a:fld>
            <a:endParaRPr lang="en-US" dirty="0"/>
          </a:p>
        </p:txBody>
      </p:sp>
      <p:pic>
        <p:nvPicPr>
          <p:cNvPr id="5" name="Picture 4"/>
          <p:cNvPicPr>
            <a:picLocks noChangeAspect="1"/>
          </p:cNvPicPr>
          <p:nvPr/>
        </p:nvPicPr>
        <p:blipFill>
          <a:blip r:embed="rId3"/>
          <a:stretch>
            <a:fillRect/>
          </a:stretch>
        </p:blipFill>
        <p:spPr>
          <a:xfrm>
            <a:off x="1772845" y="0"/>
            <a:ext cx="8646310" cy="6858000"/>
          </a:xfrm>
          <a:prstGeom prst="rect">
            <a:avLst/>
          </a:prstGeom>
        </p:spPr>
      </p:pic>
    </p:spTree>
    <p:extLst>
      <p:ext uri="{BB962C8B-B14F-4D97-AF65-F5344CB8AC3E}">
        <p14:creationId xmlns:p14="http://schemas.microsoft.com/office/powerpoint/2010/main" val="50808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0583324-AE1C-3546-A724-4BA4670D7901}" type="slidenum">
              <a:rPr lang="en-US" smtClean="0"/>
              <a:pPr/>
              <a:t>54</a:t>
            </a:fld>
            <a:endParaRPr lang="en-US" dirty="0"/>
          </a:p>
        </p:txBody>
      </p:sp>
      <p:pic>
        <p:nvPicPr>
          <p:cNvPr id="5" name="Picture 4"/>
          <p:cNvPicPr>
            <a:picLocks noChangeAspect="1"/>
          </p:cNvPicPr>
          <p:nvPr/>
        </p:nvPicPr>
        <p:blipFill>
          <a:blip r:embed="rId3"/>
          <a:stretch>
            <a:fillRect/>
          </a:stretch>
        </p:blipFill>
        <p:spPr>
          <a:xfrm>
            <a:off x="1696452" y="0"/>
            <a:ext cx="8971548" cy="6992410"/>
          </a:xfrm>
          <a:prstGeom prst="rect">
            <a:avLst/>
          </a:prstGeom>
        </p:spPr>
      </p:pic>
    </p:spTree>
    <p:extLst>
      <p:ext uri="{BB962C8B-B14F-4D97-AF65-F5344CB8AC3E}">
        <p14:creationId xmlns:p14="http://schemas.microsoft.com/office/powerpoint/2010/main" val="1698829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0583324-AE1C-3546-A724-4BA4670D7901}" type="slidenum">
              <a:rPr lang="en-US" smtClean="0"/>
              <a:pPr/>
              <a:t>55</a:t>
            </a:fld>
            <a:endParaRPr lang="en-US" dirty="0"/>
          </a:p>
        </p:txBody>
      </p:sp>
      <p:pic>
        <p:nvPicPr>
          <p:cNvPr id="5" name="Picture 4"/>
          <p:cNvPicPr>
            <a:picLocks noChangeAspect="1"/>
          </p:cNvPicPr>
          <p:nvPr/>
        </p:nvPicPr>
        <p:blipFill>
          <a:blip r:embed="rId3"/>
          <a:stretch>
            <a:fillRect/>
          </a:stretch>
        </p:blipFill>
        <p:spPr>
          <a:xfrm>
            <a:off x="1066801" y="0"/>
            <a:ext cx="9937454" cy="6942494"/>
          </a:xfrm>
          <a:prstGeom prst="rect">
            <a:avLst/>
          </a:prstGeom>
        </p:spPr>
      </p:pic>
    </p:spTree>
    <p:extLst>
      <p:ext uri="{BB962C8B-B14F-4D97-AF65-F5344CB8AC3E}">
        <p14:creationId xmlns:p14="http://schemas.microsoft.com/office/powerpoint/2010/main" val="492434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4294967295"/>
          </p:nvPr>
        </p:nvSpPr>
        <p:spPr>
          <a:xfrm>
            <a:off x="10169231" y="6463226"/>
            <a:ext cx="480951" cy="365125"/>
          </a:xfrm>
          <a:prstGeom prst="rect">
            <a:avLst/>
          </a:prstGeom>
        </p:spPr>
        <p:txBody>
          <a:bodyPr/>
          <a:lstStyle/>
          <a:p>
            <a:fld id="{85FA2A88-A685-4D86-9479-08DE1FF17502}" type="slidenum">
              <a:rPr lang="en-US" sz="1600">
                <a:solidFill>
                  <a:srgbClr val="20558A"/>
                </a:solidFill>
                <a:latin typeface="Helvetica" panose="020B0604020202020204" pitchFamily="34" charset="0"/>
                <a:cs typeface="Helvetica" panose="020B0604020202020204" pitchFamily="34" charset="0"/>
              </a:rPr>
              <a:pPr/>
              <a:t>56</a:t>
            </a:fld>
            <a:endParaRPr lang="en-US" sz="1600" dirty="0">
              <a:solidFill>
                <a:srgbClr val="20558A"/>
              </a:solidFill>
              <a:latin typeface="Helvetica" panose="020B0604020202020204" pitchFamily="34" charset="0"/>
              <a:cs typeface="Helvetica" panose="020B0604020202020204" pitchFamily="34" charset="0"/>
            </a:endParaRPr>
          </a:p>
        </p:txBody>
      </p:sp>
      <p:sp>
        <p:nvSpPr>
          <p:cNvPr id="12" name="Content Placeholder 1"/>
          <p:cNvSpPr txBox="1">
            <a:spLocks/>
          </p:cNvSpPr>
          <p:nvPr/>
        </p:nvSpPr>
        <p:spPr>
          <a:xfrm>
            <a:off x="1907975" y="4036993"/>
            <a:ext cx="8482930" cy="17680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182880">
              <a:spcAft>
                <a:spcPts val="600"/>
              </a:spcAft>
            </a:pPr>
            <a:r>
              <a:rPr lang="en-US" sz="2000" u="sng" dirty="0">
                <a:solidFill>
                  <a:srgbClr val="0563C1"/>
                </a:solidFill>
                <a:latin typeface="Helvetica" panose="020B0604020202020204" pitchFamily="34" charset="0"/>
                <a:ea typeface="Calibri" panose="020F0502020204030204" pitchFamily="34" charset="0"/>
                <a:cs typeface="Helvetica" panose="020B0604020202020204" pitchFamily="34" charset="0"/>
                <a:hlinkClick r:id="rId3"/>
              </a:rPr>
              <a:t>PA-15-136: Availability of Administrative Supplements to NIGMS </a:t>
            </a:r>
            <a:r>
              <a:rPr lang="en-US" sz="2000" u="sng" dirty="0" err="1">
                <a:solidFill>
                  <a:srgbClr val="0563C1"/>
                </a:solidFill>
                <a:latin typeface="Helvetica" panose="020B0604020202020204" pitchFamily="34" charset="0"/>
                <a:ea typeface="Calibri" panose="020F0502020204030204" pitchFamily="34" charset="0"/>
                <a:cs typeface="Helvetica" panose="020B0604020202020204" pitchFamily="34" charset="0"/>
                <a:hlinkClick r:id="rId3"/>
              </a:rPr>
              <a:t>Predoctoral</a:t>
            </a:r>
            <a:r>
              <a:rPr lang="en-US" sz="2000" u="sng" dirty="0">
                <a:solidFill>
                  <a:srgbClr val="0563C1"/>
                </a:solidFill>
                <a:latin typeface="Helvetica" panose="020B0604020202020204" pitchFamily="34" charset="0"/>
                <a:ea typeface="Calibri" panose="020F0502020204030204" pitchFamily="34" charset="0"/>
                <a:cs typeface="Helvetica" panose="020B0604020202020204" pitchFamily="34" charset="0"/>
                <a:hlinkClick r:id="rId3"/>
              </a:rPr>
              <a:t> Training Grants (Admin </a:t>
            </a:r>
            <a:r>
              <a:rPr lang="en-US" sz="2000" u="sng" dirty="0" err="1">
                <a:solidFill>
                  <a:srgbClr val="0563C1"/>
                </a:solidFill>
                <a:latin typeface="Helvetica" panose="020B0604020202020204" pitchFamily="34" charset="0"/>
                <a:ea typeface="Calibri" panose="020F0502020204030204" pitchFamily="34" charset="0"/>
                <a:cs typeface="Helvetica" panose="020B0604020202020204" pitchFamily="34" charset="0"/>
                <a:hlinkClick r:id="rId3"/>
              </a:rPr>
              <a:t>Supp</a:t>
            </a:r>
            <a:r>
              <a:rPr lang="en-US" sz="2000" u="sng" dirty="0">
                <a:solidFill>
                  <a:srgbClr val="0563C1"/>
                </a:solidFill>
                <a:latin typeface="Helvetica" panose="020B0604020202020204" pitchFamily="34" charset="0"/>
                <a:ea typeface="Calibri" panose="020F0502020204030204" pitchFamily="34" charset="0"/>
                <a:cs typeface="Helvetica" panose="020B0604020202020204" pitchFamily="34" charset="0"/>
                <a:hlinkClick r:id="rId3"/>
              </a:rPr>
              <a:t>)</a:t>
            </a:r>
            <a:endParaRPr lang="en-US" sz="2000" dirty="0">
              <a:solidFill>
                <a:prstClr val="black"/>
              </a:solidFill>
              <a:latin typeface="Helvetica" panose="020B0604020202020204" pitchFamily="34" charset="0"/>
              <a:ea typeface="Calibri" panose="020F0502020204030204" pitchFamily="34" charset="0"/>
              <a:cs typeface="Helvetica" panose="020B0604020202020204" pitchFamily="34" charset="0"/>
            </a:endParaRPr>
          </a:p>
          <a:p>
            <a:pPr marL="182880" indent="-182880">
              <a:spcAft>
                <a:spcPts val="600"/>
              </a:spcAft>
            </a:pPr>
            <a:r>
              <a:rPr lang="en-US" sz="2000" u="sng" dirty="0">
                <a:solidFill>
                  <a:srgbClr val="0563C1"/>
                </a:solidFill>
                <a:latin typeface="Helvetica" panose="020B0604020202020204" pitchFamily="34" charset="0"/>
                <a:ea typeface="Calibri" panose="020F0502020204030204" pitchFamily="34" charset="0"/>
                <a:cs typeface="Helvetica" panose="020B0604020202020204" pitchFamily="34" charset="0"/>
                <a:hlinkClick r:id="rId4"/>
              </a:rPr>
              <a:t>PA-16-060:  Availability of Administrative Supplements to NIGMS </a:t>
            </a:r>
            <a:r>
              <a:rPr lang="en-US" sz="2000" u="sng" dirty="0" err="1">
                <a:solidFill>
                  <a:srgbClr val="0563C1"/>
                </a:solidFill>
                <a:latin typeface="Helvetica" panose="020B0604020202020204" pitchFamily="34" charset="0"/>
                <a:ea typeface="Calibri" panose="020F0502020204030204" pitchFamily="34" charset="0"/>
                <a:cs typeface="Helvetica" panose="020B0604020202020204" pitchFamily="34" charset="0"/>
                <a:hlinkClick r:id="rId4"/>
              </a:rPr>
              <a:t>Predoctoral</a:t>
            </a:r>
            <a:r>
              <a:rPr lang="en-US" sz="2000" u="sng" dirty="0">
                <a:solidFill>
                  <a:srgbClr val="0563C1"/>
                </a:solidFill>
                <a:latin typeface="Helvetica" panose="020B0604020202020204" pitchFamily="34" charset="0"/>
                <a:ea typeface="Calibri" panose="020F0502020204030204" pitchFamily="34" charset="0"/>
                <a:cs typeface="Helvetica" panose="020B0604020202020204" pitchFamily="34" charset="0"/>
                <a:hlinkClick r:id="rId4"/>
              </a:rPr>
              <a:t> Training Grants (Admin </a:t>
            </a:r>
            <a:r>
              <a:rPr lang="en-US" sz="2000" u="sng" dirty="0" err="1">
                <a:solidFill>
                  <a:srgbClr val="0563C1"/>
                </a:solidFill>
                <a:latin typeface="Helvetica" panose="020B0604020202020204" pitchFamily="34" charset="0"/>
                <a:ea typeface="Calibri" panose="020F0502020204030204" pitchFamily="34" charset="0"/>
                <a:cs typeface="Helvetica" panose="020B0604020202020204" pitchFamily="34" charset="0"/>
                <a:hlinkClick r:id="rId4"/>
              </a:rPr>
              <a:t>Supp</a:t>
            </a:r>
            <a:r>
              <a:rPr lang="en-US" sz="2000" u="sng" dirty="0">
                <a:solidFill>
                  <a:srgbClr val="0563C1"/>
                </a:solidFill>
                <a:latin typeface="Helvetica" panose="020B0604020202020204" pitchFamily="34" charset="0"/>
                <a:ea typeface="Calibri" panose="020F0502020204030204" pitchFamily="34" charset="0"/>
                <a:cs typeface="Helvetica" panose="020B0604020202020204" pitchFamily="34" charset="0"/>
                <a:hlinkClick r:id="rId4"/>
              </a:rPr>
              <a:t>)</a:t>
            </a:r>
            <a:endParaRPr lang="en-US" sz="2000" dirty="0">
              <a:solidFill>
                <a:prstClr val="black"/>
              </a:solidFill>
              <a:latin typeface="Helvetica" panose="020B0604020202020204" pitchFamily="34" charset="0"/>
              <a:ea typeface="Calibri" panose="020F0502020204030204" pitchFamily="34" charset="0"/>
              <a:cs typeface="Helvetica" panose="020B0604020202020204" pitchFamily="34" charset="0"/>
            </a:endParaRPr>
          </a:p>
          <a:p>
            <a:pPr marL="0" indent="0">
              <a:spcAft>
                <a:spcPts val="600"/>
              </a:spcAft>
              <a:buNone/>
            </a:pPr>
            <a:endParaRPr lang="en-US" sz="1400" i="1" dirty="0">
              <a:solidFill>
                <a:prstClr val="black"/>
              </a:solidFill>
              <a:ea typeface="Calibri" panose="020F0502020204030204" pitchFamily="34" charset="0"/>
              <a:cs typeface="Times New Roman" panose="02020603050405020304" pitchFamily="18" charset="0"/>
            </a:endParaRPr>
          </a:p>
          <a:p>
            <a:pPr marL="182880" indent="-182880">
              <a:spcAft>
                <a:spcPts val="600"/>
              </a:spcAft>
            </a:pPr>
            <a:endParaRPr lang="en-US" sz="2000" dirty="0">
              <a:solidFill>
                <a:prstClr val="black"/>
              </a:solidFill>
              <a:latin typeface="Helvetica" panose="020B0604020202020204" pitchFamily="34" charset="0"/>
              <a:cs typeface="Helvetica" panose="020B0604020202020204" pitchFamily="34" charset="0"/>
            </a:endParaRPr>
          </a:p>
        </p:txBody>
      </p:sp>
      <p:sp>
        <p:nvSpPr>
          <p:cNvPr id="2" name="TextBox 1"/>
          <p:cNvSpPr txBox="1"/>
          <p:nvPr/>
        </p:nvSpPr>
        <p:spPr>
          <a:xfrm>
            <a:off x="2135912" y="1853694"/>
            <a:ext cx="8007926" cy="1585049"/>
          </a:xfrm>
          <a:prstGeom prst="rect">
            <a:avLst/>
          </a:prstGeom>
          <a:noFill/>
        </p:spPr>
        <p:txBody>
          <a:bodyPr wrap="square" rtlCol="0">
            <a:spAutoFit/>
          </a:bodyPr>
          <a:lstStyle/>
          <a:p>
            <a:pPr>
              <a:spcAft>
                <a:spcPts val="600"/>
              </a:spcAft>
            </a:pPr>
            <a:r>
              <a:rPr lang="en-US" sz="2000" i="1" dirty="0">
                <a:solidFill>
                  <a:prstClr val="black"/>
                </a:solidFill>
                <a:latin typeface="Helvetica" panose="020B0604020202020204" pitchFamily="34" charset="0"/>
                <a:ea typeface="Calibri" panose="020F0502020204030204" pitchFamily="34" charset="0"/>
                <a:cs typeface="Helvetica" panose="020B0604020202020204" pitchFamily="34" charset="0"/>
              </a:rPr>
              <a:t>“Graduate schools ‘mostly teach </a:t>
            </a:r>
            <a:r>
              <a:rPr lang="en-US" sz="2000" b="1" i="1" dirty="0">
                <a:solidFill>
                  <a:prstClr val="black"/>
                </a:solidFill>
                <a:latin typeface="Helvetica" panose="020B0604020202020204" pitchFamily="34" charset="0"/>
                <a:ea typeface="Calibri" panose="020F0502020204030204" pitchFamily="34" charset="0"/>
                <a:cs typeface="Helvetica" panose="020B0604020202020204" pitchFamily="34" charset="0"/>
              </a:rPr>
              <a:t>facts</a:t>
            </a:r>
            <a:r>
              <a:rPr lang="en-US" sz="2000" i="1" dirty="0">
                <a:solidFill>
                  <a:prstClr val="black"/>
                </a:solidFill>
                <a:latin typeface="Helvetica" panose="020B0604020202020204" pitchFamily="34" charset="0"/>
                <a:ea typeface="Calibri" panose="020F0502020204030204" pitchFamily="34" charset="0"/>
                <a:cs typeface="Helvetica" panose="020B0604020202020204" pitchFamily="34" charset="0"/>
              </a:rPr>
              <a:t> the first year,’ said </a:t>
            </a:r>
            <a:r>
              <a:rPr lang="en-US" sz="2000" i="1" dirty="0">
                <a:solidFill>
                  <a:srgbClr val="C00000"/>
                </a:solidFill>
                <a:latin typeface="Helvetica" panose="020B0604020202020204" pitchFamily="34" charset="0"/>
                <a:ea typeface="Calibri" panose="020F0502020204030204" pitchFamily="34" charset="0"/>
                <a:cs typeface="Helvetica" panose="020B0604020202020204" pitchFamily="34" charset="0"/>
              </a:rPr>
              <a:t>Jon Lorsch, director of the National Institute of General Medical Sciences at the NIH</a:t>
            </a:r>
            <a:r>
              <a:rPr lang="en-US" sz="2000" i="1" dirty="0">
                <a:solidFill>
                  <a:prstClr val="black"/>
                </a:solidFill>
                <a:latin typeface="Helvetica" panose="020B0604020202020204" pitchFamily="34" charset="0"/>
                <a:ea typeface="Calibri" panose="020F0502020204030204" pitchFamily="34" charset="0"/>
                <a:cs typeface="Helvetica" panose="020B0604020202020204" pitchFamily="34" charset="0"/>
              </a:rPr>
              <a:t>. ‘They should teach </a:t>
            </a:r>
            <a:r>
              <a:rPr lang="en-US" sz="2000" b="1" i="1" dirty="0">
                <a:solidFill>
                  <a:prstClr val="black"/>
                </a:solidFill>
                <a:latin typeface="Helvetica" panose="020B0604020202020204" pitchFamily="34" charset="0"/>
                <a:ea typeface="Calibri" panose="020F0502020204030204" pitchFamily="34" charset="0"/>
                <a:cs typeface="Helvetica" panose="020B0604020202020204" pitchFamily="34" charset="0"/>
              </a:rPr>
              <a:t>methods</a:t>
            </a:r>
            <a:r>
              <a:rPr lang="en-US" sz="2000" i="1" dirty="0">
                <a:solidFill>
                  <a:prstClr val="black"/>
                </a:solidFill>
                <a:latin typeface="Helvetica" panose="020B0604020202020204" pitchFamily="34" charset="0"/>
                <a:ea typeface="Calibri" panose="020F0502020204030204" pitchFamily="34" charset="0"/>
                <a:cs typeface="Helvetica" panose="020B0604020202020204" pitchFamily="34" charset="0"/>
              </a:rPr>
              <a:t>.’”</a:t>
            </a:r>
          </a:p>
          <a:p>
            <a:pPr>
              <a:spcAft>
                <a:spcPts val="600"/>
              </a:spcAft>
            </a:pPr>
            <a:r>
              <a:rPr lang="en-US" sz="1600" dirty="0">
                <a:solidFill>
                  <a:prstClr val="black"/>
                </a:solidFill>
                <a:latin typeface="Helvetica" panose="020B0604020202020204" pitchFamily="34" charset="0"/>
                <a:ea typeface="Calibri" panose="020F0502020204030204" pitchFamily="34" charset="0"/>
                <a:cs typeface="Helvetica" panose="020B0604020202020204" pitchFamily="34" charset="0"/>
              </a:rPr>
              <a:t>-Harris, Richard. (2017). </a:t>
            </a:r>
            <a:r>
              <a:rPr lang="en-US" sz="1600" i="1" dirty="0">
                <a:solidFill>
                  <a:prstClr val="black"/>
                </a:solidFill>
                <a:latin typeface="Helvetica" panose="020B0604020202020204" pitchFamily="34" charset="0"/>
                <a:ea typeface="Calibri" panose="020F0502020204030204" pitchFamily="34" charset="0"/>
                <a:cs typeface="Helvetica" panose="020B0604020202020204" pitchFamily="34" charset="0"/>
              </a:rPr>
              <a:t>Rigor Mortis: How Sloppy Science Creates Worthless Cures, Crushes Hope, and Wastes Billions. </a:t>
            </a:r>
            <a:r>
              <a:rPr lang="en-US" sz="1600" dirty="0">
                <a:solidFill>
                  <a:prstClr val="black"/>
                </a:solidFill>
                <a:latin typeface="Helvetica" panose="020B0604020202020204" pitchFamily="34" charset="0"/>
                <a:ea typeface="Calibri" panose="020F0502020204030204" pitchFamily="34" charset="0"/>
                <a:cs typeface="Helvetica" panose="020B0604020202020204" pitchFamily="34" charset="0"/>
              </a:rPr>
              <a:t>New York: Basic Books.</a:t>
            </a:r>
            <a:endParaRPr lang="en-US" sz="1600" u="sng" dirty="0">
              <a:solidFill>
                <a:srgbClr val="0563C1"/>
              </a:solidFill>
              <a:latin typeface="Helvetica" panose="020B0604020202020204" pitchFamily="34" charset="0"/>
              <a:ea typeface="Calibri" panose="020F0502020204030204" pitchFamily="34" charset="0"/>
              <a:cs typeface="Helvetica" panose="020B0604020202020204" pitchFamily="34" charset="0"/>
            </a:endParaRPr>
          </a:p>
        </p:txBody>
      </p:sp>
      <p:sp>
        <p:nvSpPr>
          <p:cNvPr id="3" name="Rectangle 2"/>
          <p:cNvSpPr/>
          <p:nvPr/>
        </p:nvSpPr>
        <p:spPr>
          <a:xfrm>
            <a:off x="2066638" y="1742857"/>
            <a:ext cx="8102593" cy="188421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p:txBody>
          <a:bodyPr/>
          <a:lstStyle/>
          <a:p>
            <a:r>
              <a:rPr lang="en-US" sz="2800" dirty="0"/>
              <a:t>Administrative Supplements for </a:t>
            </a:r>
            <a:br>
              <a:rPr lang="en-US" sz="2800" dirty="0"/>
            </a:br>
            <a:r>
              <a:rPr lang="en-US" sz="2800" dirty="0" err="1"/>
              <a:t>Predoctoral</a:t>
            </a:r>
            <a:r>
              <a:rPr lang="en-US" sz="2800" dirty="0"/>
              <a:t> Training in Rigor</a:t>
            </a:r>
          </a:p>
        </p:txBody>
      </p:sp>
    </p:spTree>
    <p:extLst>
      <p:ext uri="{BB962C8B-B14F-4D97-AF65-F5344CB8AC3E}">
        <p14:creationId xmlns:p14="http://schemas.microsoft.com/office/powerpoint/2010/main" val="1644946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771352" y="6453013"/>
            <a:ext cx="869614" cy="365125"/>
          </a:xfrm>
          <a:prstGeom prst="rect">
            <a:avLst/>
          </a:prstGeom>
        </p:spPr>
        <p:txBody>
          <a:bodyPr/>
          <a:lstStyle/>
          <a:p>
            <a:fld id="{F38DF745-7D3F-47F4-83A3-874385CFAA69}" type="slidenum">
              <a:rPr lang="en-US" smtClean="0">
                <a:solidFill>
                  <a:srgbClr val="20558A"/>
                </a:solidFill>
              </a:rPr>
              <a:pPr/>
              <a:t>57</a:t>
            </a:fld>
            <a:endParaRPr lang="en-US">
              <a:solidFill>
                <a:srgbClr val="20558A"/>
              </a:solidFill>
            </a:endParaRPr>
          </a:p>
        </p:txBody>
      </p:sp>
      <p:pic>
        <p:nvPicPr>
          <p:cNvPr id="5" name="Picture 4"/>
          <p:cNvPicPr>
            <a:picLocks noChangeAspect="1"/>
          </p:cNvPicPr>
          <p:nvPr/>
        </p:nvPicPr>
        <p:blipFill>
          <a:blip r:embed="rId3"/>
          <a:stretch>
            <a:fillRect/>
          </a:stretch>
        </p:blipFill>
        <p:spPr>
          <a:xfrm>
            <a:off x="1524000" y="-335898"/>
            <a:ext cx="9315450" cy="7477125"/>
          </a:xfrm>
          <a:prstGeom prst="rect">
            <a:avLst/>
          </a:prstGeom>
        </p:spPr>
      </p:pic>
    </p:spTree>
    <p:extLst>
      <p:ext uri="{BB962C8B-B14F-4D97-AF65-F5344CB8AC3E}">
        <p14:creationId xmlns:p14="http://schemas.microsoft.com/office/powerpoint/2010/main" val="2979886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294967295"/>
          </p:nvPr>
        </p:nvSpPr>
        <p:spPr>
          <a:xfrm>
            <a:off x="9771352" y="6453013"/>
            <a:ext cx="869614" cy="365125"/>
          </a:xfrm>
          <a:prstGeom prst="rect">
            <a:avLst/>
          </a:prstGeom>
        </p:spPr>
        <p:txBody>
          <a:bodyPr/>
          <a:lstStyle/>
          <a:p>
            <a:fld id="{F38DF745-7D3F-47F4-83A3-874385CFAA69}" type="slidenum">
              <a:rPr lang="en-US" smtClean="0"/>
              <a:pPr/>
              <a:t>58</a:t>
            </a:fld>
            <a:endParaRPr lang="en-US"/>
          </a:p>
        </p:txBody>
      </p:sp>
      <p:pic>
        <p:nvPicPr>
          <p:cNvPr id="5" name="Picture 4"/>
          <p:cNvPicPr>
            <a:picLocks noChangeAspect="1"/>
          </p:cNvPicPr>
          <p:nvPr/>
        </p:nvPicPr>
        <p:blipFill rotWithShape="1">
          <a:blip r:embed="rId2"/>
          <a:srcRect l="1005" r="1752"/>
          <a:stretch/>
        </p:blipFill>
        <p:spPr>
          <a:xfrm>
            <a:off x="1527908" y="-77684"/>
            <a:ext cx="9158379" cy="8034130"/>
          </a:xfrm>
          <a:prstGeom prst="rect">
            <a:avLst/>
          </a:prstGeom>
        </p:spPr>
      </p:pic>
      <p:sp>
        <p:nvSpPr>
          <p:cNvPr id="6" name="TextBox 5"/>
          <p:cNvSpPr txBox="1"/>
          <p:nvPr/>
        </p:nvSpPr>
        <p:spPr>
          <a:xfrm>
            <a:off x="1988310" y="207389"/>
            <a:ext cx="8518679" cy="584775"/>
          </a:xfrm>
          <a:prstGeom prst="rect">
            <a:avLst/>
          </a:prstGeom>
          <a:solidFill>
            <a:schemeClr val="bg1"/>
          </a:solidFill>
          <a:ln w="19050">
            <a:solidFill>
              <a:srgbClr val="FF0000"/>
            </a:solidFill>
          </a:ln>
        </p:spPr>
        <p:txBody>
          <a:bodyPr wrap="none" rtlCol="0">
            <a:spAutoFit/>
          </a:bodyPr>
          <a:lstStyle/>
          <a:p>
            <a:r>
              <a:rPr lang="en-US" sz="3200" dirty="0"/>
              <a:t>https://grants.nih.gov/reproducibility/index.htm</a:t>
            </a:r>
          </a:p>
        </p:txBody>
      </p:sp>
      <p:grpSp>
        <p:nvGrpSpPr>
          <p:cNvPr id="8" name="Group 7"/>
          <p:cNvGrpSpPr/>
          <p:nvPr/>
        </p:nvGrpSpPr>
        <p:grpSpPr>
          <a:xfrm>
            <a:off x="3048000" y="2743200"/>
            <a:ext cx="6399301" cy="2209800"/>
            <a:chOff x="3048000" y="2743200"/>
            <a:chExt cx="6399301" cy="2209800"/>
          </a:xfrm>
        </p:grpSpPr>
        <p:sp>
          <p:nvSpPr>
            <p:cNvPr id="7" name="Rectangle 6"/>
            <p:cNvSpPr/>
            <p:nvPr/>
          </p:nvSpPr>
          <p:spPr>
            <a:xfrm>
              <a:off x="3048000" y="2743200"/>
              <a:ext cx="6399301" cy="2209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276600" y="2895600"/>
              <a:ext cx="5977919" cy="1800493"/>
            </a:xfrm>
            <a:prstGeom prst="rect">
              <a:avLst/>
            </a:prstGeom>
            <a:solidFill>
              <a:schemeClr val="bg1"/>
            </a:solidFill>
            <a:ln>
              <a:noFill/>
            </a:ln>
          </p:spPr>
          <p:txBody>
            <a:bodyPr wrap="none" rtlCol="0">
              <a:spAutoFit/>
            </a:bodyPr>
            <a:lstStyle/>
            <a:p>
              <a:pPr>
                <a:spcBef>
                  <a:spcPts val="600"/>
                </a:spcBef>
              </a:pPr>
              <a:r>
                <a:rPr lang="en-US" sz="2400" b="1" dirty="0">
                  <a:solidFill>
                    <a:srgbClr val="C00000"/>
                  </a:solidFill>
                </a:rPr>
                <a:t>Updates coming November 2018:</a:t>
              </a:r>
            </a:p>
            <a:p>
              <a:pPr marL="342900" indent="-342900">
                <a:spcBef>
                  <a:spcPts val="600"/>
                </a:spcBef>
                <a:buFont typeface="Arial" panose="020B0604020202020204" pitchFamily="34" charset="0"/>
                <a:buChar char="•"/>
              </a:pPr>
              <a:r>
                <a:rPr lang="en-US" sz="2400" b="1" dirty="0">
                  <a:solidFill>
                    <a:srgbClr val="C00000"/>
                  </a:solidFill>
                </a:rPr>
                <a:t>Authentication Plan examples</a:t>
              </a:r>
            </a:p>
            <a:p>
              <a:pPr marL="342900" indent="-342900">
                <a:spcBef>
                  <a:spcPts val="600"/>
                </a:spcBef>
                <a:buFont typeface="Arial" panose="020B0604020202020204" pitchFamily="34" charset="0"/>
                <a:buChar char="•"/>
              </a:pPr>
              <a:r>
                <a:rPr lang="en-US" sz="2400" b="1" dirty="0">
                  <a:solidFill>
                    <a:srgbClr val="C00000"/>
                  </a:solidFill>
                </a:rPr>
                <a:t>Resources for experimental design</a:t>
              </a:r>
            </a:p>
            <a:p>
              <a:pPr marL="342900" indent="-342900">
                <a:spcBef>
                  <a:spcPts val="600"/>
                </a:spcBef>
                <a:buFont typeface="Arial" panose="020B0604020202020204" pitchFamily="34" charset="0"/>
                <a:buChar char="•"/>
              </a:pPr>
              <a:r>
                <a:rPr lang="en-US" sz="2400" b="1" dirty="0">
                  <a:solidFill>
                    <a:srgbClr val="C00000"/>
                  </a:solidFill>
                </a:rPr>
                <a:t>Application instructions will link here</a:t>
              </a:r>
            </a:p>
          </p:txBody>
        </p:sp>
      </p:grpSp>
    </p:spTree>
    <p:extLst>
      <p:ext uri="{BB962C8B-B14F-4D97-AF65-F5344CB8AC3E}">
        <p14:creationId xmlns:p14="http://schemas.microsoft.com/office/powerpoint/2010/main" val="90775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of Building 1 on the main NIH campus."/>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6295"/>
          <a:stretch/>
        </p:blipFill>
        <p:spPr bwMode="auto">
          <a:xfrm>
            <a:off x="2209800" y="1931861"/>
            <a:ext cx="7696200" cy="4278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Sally J. Rockey, PhD&#10;Deputy Director for Extramural Research&#10;National Institutes of Health&#10;"/>
          <p:cNvSpPr txBox="1">
            <a:spLocks noChangeArrowheads="1"/>
          </p:cNvSpPr>
          <p:nvPr/>
        </p:nvSpPr>
        <p:spPr bwMode="auto">
          <a:xfrm>
            <a:off x="3200400" y="6188649"/>
            <a:ext cx="586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dirty="0">
                <a:solidFill>
                  <a:srgbClr val="0037A4"/>
                </a:solidFill>
              </a:rPr>
              <a:t>reproducibility@nih.gov</a:t>
            </a:r>
          </a:p>
        </p:txBody>
      </p:sp>
      <p:sp>
        <p:nvSpPr>
          <p:cNvPr id="6" name="Rectangle 5"/>
          <p:cNvSpPr/>
          <p:nvPr/>
        </p:nvSpPr>
        <p:spPr>
          <a:xfrm>
            <a:off x="1524000" y="1295401"/>
            <a:ext cx="9144000" cy="646331"/>
          </a:xfrm>
          <a:prstGeom prst="rect">
            <a:avLst/>
          </a:prstGeom>
        </p:spPr>
        <p:txBody>
          <a:bodyPr wrap="square">
            <a:spAutoFit/>
          </a:bodyPr>
          <a:lstStyle/>
          <a:p>
            <a:pPr algn="ctr"/>
            <a:r>
              <a:rPr lang="en-US" sz="3600" dirty="0"/>
              <a:t>Module 1: General Policy Overview</a:t>
            </a:r>
          </a:p>
        </p:txBody>
      </p:sp>
      <p:sp>
        <p:nvSpPr>
          <p:cNvPr id="3" name="Slide Number Placeholder 2"/>
          <p:cNvSpPr>
            <a:spLocks noGrp="1"/>
          </p:cNvSpPr>
          <p:nvPr>
            <p:ph type="sldNum" sz="quarter" idx="4294967295"/>
          </p:nvPr>
        </p:nvSpPr>
        <p:spPr>
          <a:xfrm>
            <a:off x="11679084" y="6533350"/>
            <a:ext cx="591848" cy="365125"/>
          </a:xfrm>
          <a:prstGeom prst="rect">
            <a:avLst/>
          </a:prstGeom>
        </p:spPr>
        <p:txBody>
          <a:bodyPr/>
          <a:lstStyle/>
          <a:p>
            <a:fld id="{F38DF745-7D3F-47F4-83A3-874385CFAA69}" type="slidenum">
              <a:rPr lang="en-US" sz="1000" smtClean="0"/>
              <a:pPr/>
              <a:t>59</a:t>
            </a:fld>
            <a:endParaRPr lang="en-US" sz="1000" dirty="0"/>
          </a:p>
        </p:txBody>
      </p:sp>
      <p:sp>
        <p:nvSpPr>
          <p:cNvPr id="7" name="Title 3"/>
          <p:cNvSpPr txBox="1">
            <a:spLocks/>
          </p:cNvSpPr>
          <p:nvPr/>
        </p:nvSpPr>
        <p:spPr>
          <a:xfrm>
            <a:off x="1524000" y="228601"/>
            <a:ext cx="10160000" cy="563563"/>
          </a:xfrm>
          <a:prstGeom prst="rect">
            <a:avLst/>
          </a:prstGeom>
        </p:spPr>
        <p:txBody>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a:lstStyle>
          <a:p>
            <a:endParaRPr lang="en-US" sz="2800" kern="0" dirty="0"/>
          </a:p>
        </p:txBody>
      </p:sp>
      <p:sp>
        <p:nvSpPr>
          <p:cNvPr id="10" name="Title 3"/>
          <p:cNvSpPr txBox="1">
            <a:spLocks/>
          </p:cNvSpPr>
          <p:nvPr/>
        </p:nvSpPr>
        <p:spPr>
          <a:xfrm>
            <a:off x="1676400" y="0"/>
            <a:ext cx="10160000" cy="563563"/>
          </a:xfrm>
          <a:prstGeom prst="rect">
            <a:avLst/>
          </a:prstGeom>
        </p:spPr>
        <p:txBody>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a:lstStyle>
          <a:p>
            <a:r>
              <a:rPr lang="en-US" sz="2800" kern="0" dirty="0"/>
              <a:t>NIH Policy: Enhancing Reproducibility through </a:t>
            </a:r>
          </a:p>
          <a:p>
            <a:r>
              <a:rPr lang="en-US" sz="2800" kern="0" dirty="0"/>
              <a:t>Rigor and Transparency </a:t>
            </a:r>
          </a:p>
        </p:txBody>
      </p:sp>
    </p:spTree>
    <p:custDataLst>
      <p:tags r:id="rId1"/>
    </p:custDataLst>
    <p:extLst>
      <p:ext uri="{BB962C8B-B14F-4D97-AF65-F5344CB8AC3E}">
        <p14:creationId xmlns:p14="http://schemas.microsoft.com/office/powerpoint/2010/main" val="420353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31951" y="5214755"/>
            <a:ext cx="6275387" cy="914400"/>
          </a:xfrm>
          <a:prstGeom prst="rect">
            <a:avLst/>
          </a:prstGeom>
          <a:ln>
            <a:noFill/>
          </a:ln>
          <a:effectLst>
            <a:outerShdw blurRad="292100" dist="139700" dir="2700000" algn="tl" rotWithShape="0">
              <a:srgbClr val="333333">
                <a:alpha val="65000"/>
              </a:srgbClr>
            </a:outerShdw>
          </a:effectLst>
          <a:extLst/>
        </p:spPr>
      </p:pic>
      <p:sp>
        <p:nvSpPr>
          <p:cNvPr id="27651" name="Content Placeholder 2"/>
          <p:cNvSpPr>
            <a:spLocks noGrp="1"/>
          </p:cNvSpPr>
          <p:nvPr>
            <p:ph idx="4294967295"/>
          </p:nvPr>
        </p:nvSpPr>
        <p:spPr>
          <a:xfrm>
            <a:off x="852611" y="1360663"/>
            <a:ext cx="4973638" cy="4757737"/>
          </a:xfrm>
        </p:spPr>
        <p:txBody>
          <a:bodyPr/>
          <a:lstStyle/>
          <a:p>
            <a:r>
              <a:rPr lang="en-US" altLang="en-US" dirty="0">
                <a:solidFill>
                  <a:schemeClr val="tx2"/>
                </a:solidFill>
              </a:rPr>
              <a:t>Noted by research community; in multiple publications</a:t>
            </a:r>
          </a:p>
          <a:p>
            <a:pPr lvl="1"/>
            <a:r>
              <a:rPr lang="en-US" altLang="en-US" dirty="0">
                <a:solidFill>
                  <a:schemeClr val="tx2"/>
                </a:solidFill>
              </a:rPr>
              <a:t>Across research areas</a:t>
            </a:r>
          </a:p>
          <a:p>
            <a:pPr lvl="1"/>
            <a:r>
              <a:rPr lang="en-US" altLang="en-US" dirty="0">
                <a:solidFill>
                  <a:schemeClr val="tx2"/>
                </a:solidFill>
              </a:rPr>
              <a:t>Especially in preclinical research</a:t>
            </a:r>
          </a:p>
        </p:txBody>
      </p:sp>
      <p:pic>
        <p:nvPicPr>
          <p:cNvPr id="4"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54839" y="1598613"/>
            <a:ext cx="3595687" cy="3382962"/>
          </a:xfrm>
          <a:prstGeom prst="rect">
            <a:avLst/>
          </a:prstGeom>
          <a:ln>
            <a:noFill/>
          </a:ln>
          <a:effectLst>
            <a:outerShdw blurRad="292100" dist="139700" dir="2700000" algn="tl" rotWithShape="0">
              <a:srgbClr val="333333">
                <a:alpha val="65000"/>
              </a:srgbClr>
            </a:outerShdw>
          </a:effectLst>
          <a:extLst/>
        </p:spPr>
      </p:pic>
      <p:pic>
        <p:nvPicPr>
          <p:cNvPr id="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58976" y="1693069"/>
            <a:ext cx="3265487" cy="914400"/>
          </a:xfrm>
          <a:prstGeom prst="rect">
            <a:avLst/>
          </a:prstGeom>
          <a:ln>
            <a:noFill/>
          </a:ln>
          <a:effectLst>
            <a:outerShdw blurRad="292100" dist="139700" dir="2700000" algn="tl" rotWithShape="0">
              <a:srgbClr val="333333">
                <a:alpha val="65000"/>
              </a:srgbClr>
            </a:outerShdw>
          </a:effectLst>
          <a:extLst/>
        </p:spPr>
      </p:pic>
      <p:pic>
        <p:nvPicPr>
          <p:cNvPr id="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2611" y="4194837"/>
            <a:ext cx="4184650" cy="768350"/>
          </a:xfrm>
          <a:prstGeom prst="rect">
            <a:avLst/>
          </a:prstGeom>
          <a:ln>
            <a:noFill/>
          </a:ln>
          <a:effectLst>
            <a:outerShdw blurRad="292100" dist="139700" dir="2700000" algn="tl" rotWithShape="0">
              <a:srgbClr val="333333">
                <a:alpha val="65000"/>
              </a:srgbClr>
            </a:outerShdw>
          </a:effectLst>
          <a:extLst/>
        </p:spPr>
      </p:pic>
      <p:pic>
        <p:nvPicPr>
          <p:cNvPr id="8"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2086" y="941390"/>
            <a:ext cx="3119437" cy="823912"/>
          </a:xfrm>
          <a:prstGeom prst="rect">
            <a:avLst/>
          </a:prstGeom>
          <a:ln>
            <a:noFill/>
          </a:ln>
          <a:effectLst>
            <a:outerShdw blurRad="292100" dist="139700" dir="2700000" algn="tl" rotWithShape="0">
              <a:srgbClr val="333333">
                <a:alpha val="65000"/>
              </a:srgbClr>
            </a:outerShdw>
          </a:effectLst>
          <a:extLst/>
        </p:spPr>
      </p:pic>
      <p:pic>
        <p:nvPicPr>
          <p:cNvPr id="10"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91437" y="4398963"/>
            <a:ext cx="3657600" cy="868362"/>
          </a:xfrm>
          <a:prstGeom prst="rect">
            <a:avLst/>
          </a:prstGeom>
          <a:ln>
            <a:noFill/>
          </a:ln>
          <a:effectLst>
            <a:outerShdw blurRad="292100" dist="139700" dir="2700000" algn="tl" rotWithShape="0">
              <a:srgbClr val="333333">
                <a:alpha val="65000"/>
              </a:srgbClr>
            </a:outerShdw>
          </a:effectLst>
          <a:extLst/>
        </p:spPr>
      </p:pic>
      <p:pic>
        <p:nvPicPr>
          <p:cNvPr id="11"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50518" y="2956769"/>
            <a:ext cx="3108325" cy="1004888"/>
          </a:xfrm>
          <a:prstGeom prst="rect">
            <a:avLst/>
          </a:prstGeom>
          <a:ln>
            <a:noFill/>
          </a:ln>
          <a:effectLst>
            <a:outerShdw blurRad="292100" dist="139700" dir="2700000" algn="tl" rotWithShape="0">
              <a:srgbClr val="333333">
                <a:alpha val="65000"/>
              </a:srgbClr>
            </a:outerShdw>
          </a:effectLst>
          <a:extLst/>
        </p:spPr>
      </p:pic>
      <p:pic>
        <p:nvPicPr>
          <p:cNvPr id="6" name="Picture 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68789" y="6249988"/>
            <a:ext cx="6326187" cy="436562"/>
          </a:xfrm>
          <a:prstGeom prst="rect">
            <a:avLst/>
          </a:prstGeom>
          <a:ln>
            <a:noFill/>
          </a:ln>
          <a:effectLst>
            <a:outerShdw blurRad="292100" dist="139700" dir="2700000" algn="tl" rotWithShape="0">
              <a:srgbClr val="333333">
                <a:alpha val="65000"/>
              </a:srgbClr>
            </a:outerShdw>
          </a:effectLst>
          <a:extLst/>
        </p:spPr>
      </p:pic>
      <p:sp>
        <p:nvSpPr>
          <p:cNvPr id="3" name="Slide Number Placeholder 2"/>
          <p:cNvSpPr>
            <a:spLocks noGrp="1"/>
          </p:cNvSpPr>
          <p:nvPr>
            <p:ph type="sldNum" sz="quarter" idx="4294967295"/>
          </p:nvPr>
        </p:nvSpPr>
        <p:spPr>
          <a:xfrm>
            <a:off x="11845134" y="6569075"/>
            <a:ext cx="361614" cy="365125"/>
          </a:xfrm>
          <a:prstGeom prst="rect">
            <a:avLst/>
          </a:prstGeom>
        </p:spPr>
        <p:txBody>
          <a:bodyPr/>
          <a:lstStyle/>
          <a:p>
            <a:fld id="{F38DF745-7D3F-47F4-83A3-874385CFAA69}" type="slidenum">
              <a:rPr lang="en-US" sz="1000" b="1" smtClean="0"/>
              <a:pPr/>
              <a:t>6</a:t>
            </a:fld>
            <a:endParaRPr lang="en-US" sz="1000" b="1" dirty="0"/>
          </a:p>
        </p:txBody>
      </p:sp>
      <p:sp>
        <p:nvSpPr>
          <p:cNvPr id="13" name="Title 1"/>
          <p:cNvSpPr txBox="1">
            <a:spLocks/>
          </p:cNvSpPr>
          <p:nvPr/>
        </p:nvSpPr>
        <p:spPr>
          <a:xfrm>
            <a:off x="1524000" y="228601"/>
            <a:ext cx="10160000" cy="563563"/>
          </a:xfrm>
          <a:prstGeom prst="rect">
            <a:avLst/>
          </a:prstGeom>
        </p:spPr>
        <p:txBody>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a:lstStyle>
          <a:p>
            <a:r>
              <a:rPr lang="en-US" sz="3200" kern="0" dirty="0"/>
              <a:t>The Reproducibility Challenge</a:t>
            </a:r>
          </a:p>
        </p:txBody>
      </p:sp>
    </p:spTree>
    <p:custDataLst>
      <p:tags r:id="rId1"/>
    </p:custDataLst>
    <p:extLst>
      <p:ext uri="{BB962C8B-B14F-4D97-AF65-F5344CB8AC3E}">
        <p14:creationId xmlns:p14="http://schemas.microsoft.com/office/powerpoint/2010/main" val="289743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682248" y="6465836"/>
            <a:ext cx="509752" cy="365125"/>
          </a:xfrm>
          <a:prstGeom prst="rect">
            <a:avLst/>
          </a:prstGeom>
        </p:spPr>
        <p:txBody>
          <a:bodyPr/>
          <a:lstStyle/>
          <a:p>
            <a:fld id="{F38DF745-7D3F-47F4-83A3-874385CFAA69}" type="slidenum">
              <a:rPr lang="en-US" sz="1000" b="1"/>
              <a:pPr/>
              <a:t>60</a:t>
            </a:fld>
            <a:endParaRPr lang="en-US" sz="1000" b="1" dirty="0"/>
          </a:p>
        </p:txBody>
      </p:sp>
      <p:pic>
        <p:nvPicPr>
          <p:cNvPr id="5" name="Picture 4"/>
          <p:cNvPicPr>
            <a:picLocks noChangeAspect="1"/>
          </p:cNvPicPr>
          <p:nvPr/>
        </p:nvPicPr>
        <p:blipFill rotWithShape="1">
          <a:blip r:embed="rId3"/>
          <a:srcRect l="927" t="16184" r="2338" b="1506"/>
          <a:stretch/>
        </p:blipFill>
        <p:spPr>
          <a:xfrm>
            <a:off x="1566736" y="254753"/>
            <a:ext cx="9101264" cy="5871411"/>
          </a:xfrm>
          <a:prstGeom prst="rect">
            <a:avLst/>
          </a:prstGeom>
        </p:spPr>
      </p:pic>
    </p:spTree>
    <p:custDataLst>
      <p:tags r:id="rId1"/>
    </p:custDataLst>
    <p:extLst>
      <p:ext uri="{BB962C8B-B14F-4D97-AF65-F5344CB8AC3E}">
        <p14:creationId xmlns:p14="http://schemas.microsoft.com/office/powerpoint/2010/main" val="424697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23427" y="6510081"/>
            <a:ext cx="468573" cy="365125"/>
          </a:xfrm>
          <a:prstGeom prst="rect">
            <a:avLst/>
          </a:prstGeom>
        </p:spPr>
        <p:txBody>
          <a:bodyPr/>
          <a:lstStyle/>
          <a:p>
            <a:fld id="{F38DF745-7D3F-47F4-83A3-874385CFAA69}" type="slidenum">
              <a:rPr lang="en-US" sz="1000" b="1"/>
              <a:pPr/>
              <a:t>61</a:t>
            </a:fld>
            <a:endParaRPr lang="en-US" sz="1000" b="1" dirty="0"/>
          </a:p>
        </p:txBody>
      </p:sp>
      <p:pic>
        <p:nvPicPr>
          <p:cNvPr id="3" name="Picture 2"/>
          <p:cNvPicPr>
            <a:picLocks noChangeAspect="1"/>
          </p:cNvPicPr>
          <p:nvPr/>
        </p:nvPicPr>
        <p:blipFill>
          <a:blip r:embed="rId2"/>
          <a:stretch>
            <a:fillRect/>
          </a:stretch>
        </p:blipFill>
        <p:spPr>
          <a:xfrm>
            <a:off x="3267543" y="0"/>
            <a:ext cx="6574536" cy="6858000"/>
          </a:xfrm>
          <a:prstGeom prst="rect">
            <a:avLst/>
          </a:prstGeom>
        </p:spPr>
      </p:pic>
      <p:sp>
        <p:nvSpPr>
          <p:cNvPr id="4" name="TextBox 3"/>
          <p:cNvSpPr txBox="1"/>
          <p:nvPr/>
        </p:nvSpPr>
        <p:spPr>
          <a:xfrm>
            <a:off x="609600" y="4572000"/>
            <a:ext cx="2577950" cy="830997"/>
          </a:xfrm>
          <a:prstGeom prst="rect">
            <a:avLst/>
          </a:prstGeom>
          <a:noFill/>
        </p:spPr>
        <p:txBody>
          <a:bodyPr wrap="none" rtlCol="0">
            <a:spAutoFit/>
          </a:bodyPr>
          <a:lstStyle/>
          <a:p>
            <a:r>
              <a:rPr lang="en-US" sz="2400" b="1" dirty="0">
                <a:solidFill>
                  <a:srgbClr val="C00000"/>
                </a:solidFill>
              </a:rPr>
              <a:t>Updates coming</a:t>
            </a:r>
          </a:p>
          <a:p>
            <a:r>
              <a:rPr lang="en-US" sz="2400" b="1" dirty="0">
                <a:solidFill>
                  <a:srgbClr val="C00000"/>
                </a:solidFill>
              </a:rPr>
              <a:t>November 2018</a:t>
            </a:r>
          </a:p>
        </p:txBody>
      </p:sp>
    </p:spTree>
    <p:extLst>
      <p:ext uri="{BB962C8B-B14F-4D97-AF65-F5344CB8AC3E}">
        <p14:creationId xmlns:p14="http://schemas.microsoft.com/office/powerpoint/2010/main" val="3028881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Slide Number Placeholder 1"/>
          <p:cNvSpPr>
            <a:spLocks noGrp="1"/>
          </p:cNvSpPr>
          <p:nvPr>
            <p:ph type="sldNum" sz="quarter" idx="4294967295"/>
          </p:nvPr>
        </p:nvSpPr>
        <p:spPr>
          <a:xfrm>
            <a:off x="11619186" y="6555829"/>
            <a:ext cx="572814" cy="365125"/>
          </a:xfrm>
          <a:prstGeom prst="rect">
            <a:avLst/>
          </a:prstGeom>
        </p:spPr>
        <p:txBody>
          <a:bodyPr/>
          <a:lstStyle/>
          <a:p>
            <a:fld id="{F38DF745-7D3F-47F4-83A3-874385CFAA69}" type="slidenum">
              <a:rPr lang="en-US" sz="1000" b="1"/>
              <a:pPr/>
              <a:t>62</a:t>
            </a:fld>
            <a:endParaRPr lang="en-US" sz="1000" b="1" dirty="0"/>
          </a:p>
        </p:txBody>
      </p:sp>
      <p:pic>
        <p:nvPicPr>
          <p:cNvPr id="3" name="Picture 2"/>
          <p:cNvPicPr>
            <a:picLocks noChangeAspect="1"/>
          </p:cNvPicPr>
          <p:nvPr/>
        </p:nvPicPr>
        <p:blipFill rotWithShape="1">
          <a:blip r:embed="rId2"/>
          <a:srcRect t="1339"/>
          <a:stretch/>
        </p:blipFill>
        <p:spPr>
          <a:xfrm>
            <a:off x="1524001" y="378371"/>
            <a:ext cx="9150139" cy="5806993"/>
          </a:xfrm>
          <a:prstGeom prst="rect">
            <a:avLst/>
          </a:prstGeom>
        </p:spPr>
      </p:pic>
    </p:spTree>
    <p:extLst>
      <p:ext uri="{BB962C8B-B14F-4D97-AF65-F5344CB8AC3E}">
        <p14:creationId xmlns:p14="http://schemas.microsoft.com/office/powerpoint/2010/main" val="1298257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876" y="457200"/>
            <a:ext cx="3260725" cy="5638800"/>
          </a:xfrm>
        </p:spPr>
        <p:txBody>
          <a:bodyPr/>
          <a:lstStyle/>
          <a:p>
            <a:pPr algn="ctr"/>
            <a:br>
              <a:rPr lang="en-US" sz="3600" dirty="0">
                <a:solidFill>
                  <a:srgbClr val="0070C0"/>
                </a:solidFill>
              </a:rPr>
            </a:br>
            <a:br>
              <a:rPr lang="en-US" sz="3600" dirty="0">
                <a:solidFill>
                  <a:srgbClr val="0070C0"/>
                </a:solidFill>
              </a:rPr>
            </a:br>
            <a:br>
              <a:rPr lang="en-US" sz="3600" dirty="0">
                <a:solidFill>
                  <a:srgbClr val="0070C0"/>
                </a:solidFill>
              </a:rPr>
            </a:br>
            <a:r>
              <a:rPr lang="en-US" sz="3600" dirty="0">
                <a:solidFill>
                  <a:srgbClr val="0070C0"/>
                </a:solidFill>
              </a:rPr>
              <a:t>Thank You!</a:t>
            </a:r>
            <a:br>
              <a:rPr lang="en-US" sz="3600" dirty="0">
                <a:solidFill>
                  <a:srgbClr val="0070C0"/>
                </a:solidFill>
              </a:rPr>
            </a:br>
            <a:br>
              <a:rPr lang="en-US" sz="3600" dirty="0">
                <a:solidFill>
                  <a:srgbClr val="0070C0"/>
                </a:solidFill>
              </a:rPr>
            </a:br>
            <a:r>
              <a:rPr lang="en-US" sz="3600" dirty="0">
                <a:solidFill>
                  <a:srgbClr val="0070C0"/>
                </a:solidFill>
              </a:rPr>
              <a:t>Questions?</a:t>
            </a:r>
            <a:br>
              <a:rPr lang="en-US" sz="3600" dirty="0">
                <a:solidFill>
                  <a:srgbClr val="0070C0"/>
                </a:solidFill>
              </a:rPr>
            </a:br>
            <a:br>
              <a:rPr lang="en-US" sz="3600" dirty="0">
                <a:solidFill>
                  <a:srgbClr val="0070C0"/>
                </a:solidFill>
              </a:rPr>
            </a:br>
            <a:br>
              <a:rPr lang="en-US" sz="3600" dirty="0">
                <a:solidFill>
                  <a:srgbClr val="0070C0"/>
                </a:solidFill>
              </a:rPr>
            </a:br>
            <a:r>
              <a:rPr lang="en-US" sz="2000" dirty="0">
                <a:solidFill>
                  <a:srgbClr val="0070C0"/>
                </a:solidFill>
              </a:rPr>
              <a:t>reproducibility@nih.gov</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2600" y="664240"/>
            <a:ext cx="4816475" cy="61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11676352" y="6463378"/>
            <a:ext cx="515648" cy="365125"/>
          </a:xfrm>
          <a:prstGeom prst="rect">
            <a:avLst/>
          </a:prstGeom>
        </p:spPr>
        <p:txBody>
          <a:bodyPr/>
          <a:lstStyle/>
          <a:p>
            <a:fld id="{F38DF745-7D3F-47F4-83A3-874385CFAA69}" type="slidenum">
              <a:rPr lang="en-US" sz="1000" b="1" smtClean="0"/>
              <a:pPr/>
              <a:t>63</a:t>
            </a:fld>
            <a:endParaRPr lang="en-US" sz="1000" b="1" dirty="0"/>
          </a:p>
        </p:txBody>
      </p:sp>
    </p:spTree>
    <p:custDataLst>
      <p:tags r:id="rId1"/>
    </p:custDataLst>
    <p:extLst>
      <p:ext uri="{BB962C8B-B14F-4D97-AF65-F5344CB8AC3E}">
        <p14:creationId xmlns:p14="http://schemas.microsoft.com/office/powerpoint/2010/main" val="299910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4294967295"/>
          </p:nvPr>
        </p:nvSpPr>
        <p:spPr>
          <a:xfrm>
            <a:off x="11776841" y="6492875"/>
            <a:ext cx="415159" cy="365125"/>
          </a:xfrm>
          <a:prstGeom prst="rect">
            <a:avLst/>
          </a:prstGeom>
        </p:spPr>
        <p:txBody>
          <a:bodyPr/>
          <a:lstStyle/>
          <a:p>
            <a:pPr algn="l"/>
            <a:fld id="{FA539633-4861-457F-A749-44DEC8F81F35}" type="slidenum">
              <a:rPr lang="en-US" sz="1000" b="1"/>
              <a:pPr algn="l"/>
              <a:t>7</a:t>
            </a:fld>
            <a:endParaRPr lang="en-US" sz="1000" b="1" dirty="0"/>
          </a:p>
        </p:txBody>
      </p:sp>
      <p:pic>
        <p:nvPicPr>
          <p:cNvPr id="1026" name="Picture 2" descr="\\psf\Home\Desktop\Nature Landis.ti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0013" y="152400"/>
            <a:ext cx="9490387" cy="61399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863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184492"/>
            <a:ext cx="9525000" cy="606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p:cNvSpPr txBox="1">
            <a:spLocks noChangeArrowheads="1"/>
          </p:cNvSpPr>
          <p:nvPr/>
        </p:nvSpPr>
        <p:spPr bwMode="auto">
          <a:xfrm>
            <a:off x="5288478" y="6208200"/>
            <a:ext cx="5379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US" dirty="0">
                <a:solidFill>
                  <a:prstClr val="black"/>
                </a:solidFill>
                <a:ea typeface="ＭＳ Ｐゴシック" pitchFamily="34" charset="-128"/>
              </a:rPr>
              <a:t>Perrin</a:t>
            </a:r>
            <a:r>
              <a:rPr lang="en-US" i="1" dirty="0">
                <a:solidFill>
                  <a:prstClr val="black"/>
                </a:solidFill>
                <a:ea typeface="ＭＳ Ｐゴシック" pitchFamily="34" charset="-128"/>
              </a:rPr>
              <a:t>, Nature </a:t>
            </a:r>
            <a:r>
              <a:rPr lang="en-US" dirty="0">
                <a:solidFill>
                  <a:prstClr val="black"/>
                </a:solidFill>
                <a:ea typeface="ＭＳ Ｐゴシック" pitchFamily="34" charset="-128"/>
              </a:rPr>
              <a:t>2014; 507: 423-425</a:t>
            </a:r>
            <a:r>
              <a:rPr lang="en-US" dirty="0">
                <a:solidFill>
                  <a:prstClr val="white"/>
                </a:solidFill>
                <a:ea typeface="ＭＳ Ｐゴシック" pitchFamily="34" charset="-128"/>
              </a:rPr>
              <a:t>5</a:t>
            </a:r>
          </a:p>
        </p:txBody>
      </p:sp>
      <p:sp>
        <p:nvSpPr>
          <p:cNvPr id="2" name="Slide Number Placeholder 1"/>
          <p:cNvSpPr>
            <a:spLocks noGrp="1"/>
          </p:cNvSpPr>
          <p:nvPr>
            <p:ph type="sldNum" sz="quarter" idx="4294967295"/>
          </p:nvPr>
        </p:nvSpPr>
        <p:spPr>
          <a:xfrm>
            <a:off x="11854223" y="6553200"/>
            <a:ext cx="337777" cy="457200"/>
          </a:xfrm>
          <a:prstGeom prst="rect">
            <a:avLst/>
          </a:prstGeom>
        </p:spPr>
        <p:txBody>
          <a:bodyPr/>
          <a:lstStyle/>
          <a:p>
            <a:pPr algn="l"/>
            <a:fld id="{D81EDFFC-02FE-4C78-99BE-CEAC9A4FD55E}" type="slidenum">
              <a:rPr lang="en-US" sz="1000" b="1">
                <a:latin typeface="Calibri" panose="020F0502020204030204" pitchFamily="34" charset="0"/>
                <a:cs typeface="Calibri" panose="020F0502020204030204" pitchFamily="34" charset="0"/>
              </a:rPr>
              <a:pPr algn="l"/>
              <a:t>8</a:t>
            </a:fld>
            <a:endParaRPr lang="en-US" sz="10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7081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10160000" cy="563563"/>
          </a:xfrm>
        </p:spPr>
        <p:txBody>
          <a:bodyPr/>
          <a:lstStyle/>
          <a:p>
            <a:r>
              <a:rPr lang="en-US" sz="3200" dirty="0"/>
              <a:t>Challenges to Rigor and Transparency in </a:t>
            </a:r>
            <a:br>
              <a:rPr lang="en-US" sz="3200" dirty="0"/>
            </a:br>
            <a:r>
              <a:rPr lang="en-US" sz="3200" dirty="0"/>
              <a:t>Reporting Science</a:t>
            </a:r>
          </a:p>
        </p:txBody>
      </p:sp>
      <p:sp>
        <p:nvSpPr>
          <p:cNvPr id="3" name="Content Placeholder 2"/>
          <p:cNvSpPr>
            <a:spLocks noGrp="1"/>
          </p:cNvSpPr>
          <p:nvPr>
            <p:ph idx="1"/>
          </p:nvPr>
        </p:nvSpPr>
        <p:spPr/>
        <p:txBody>
          <a:bodyPr/>
          <a:lstStyle/>
          <a:p>
            <a:r>
              <a:rPr lang="en-US" sz="2800" dirty="0"/>
              <a:t>Science often viewed as self-correcting </a:t>
            </a:r>
          </a:p>
          <a:p>
            <a:pPr lvl="1">
              <a:buClr>
                <a:srgbClr val="003399"/>
              </a:buClr>
            </a:pPr>
            <a:r>
              <a:rPr lang="en-US" dirty="0">
                <a:solidFill>
                  <a:srgbClr val="003399"/>
                </a:solidFill>
              </a:rPr>
              <a:t>Immune from reproducibility problems?</a:t>
            </a:r>
          </a:p>
          <a:p>
            <a:pPr lvl="1">
              <a:buClr>
                <a:srgbClr val="003399"/>
              </a:buClr>
            </a:pPr>
            <a:r>
              <a:rPr lang="en-US" dirty="0">
                <a:solidFill>
                  <a:srgbClr val="003399"/>
                </a:solidFill>
              </a:rPr>
              <a:t>Principle remains true over the long-term </a:t>
            </a:r>
          </a:p>
          <a:p>
            <a:pPr lvl="1"/>
            <a:endParaRPr lang="en-US" sz="1200" dirty="0">
              <a:solidFill>
                <a:schemeClr val="accent1"/>
              </a:solidFill>
            </a:endParaRPr>
          </a:p>
          <a:p>
            <a:pPr>
              <a:spcBef>
                <a:spcPts val="1200"/>
              </a:spcBef>
            </a:pPr>
            <a:r>
              <a:rPr lang="en-US" sz="2800" dirty="0"/>
              <a:t>In the short- and medium-term, interrelated factors can short-circuit self-correction</a:t>
            </a:r>
          </a:p>
          <a:p>
            <a:pPr lvl="1">
              <a:buClr>
                <a:srgbClr val="003399"/>
              </a:buClr>
            </a:pPr>
            <a:r>
              <a:rPr lang="en-US" dirty="0">
                <a:solidFill>
                  <a:srgbClr val="003399"/>
                </a:solidFill>
              </a:rPr>
              <a:t>Leads to reproducibility problem</a:t>
            </a:r>
          </a:p>
          <a:p>
            <a:pPr lvl="1">
              <a:buClr>
                <a:srgbClr val="003399"/>
              </a:buClr>
            </a:pPr>
            <a:r>
              <a:rPr lang="en-US" dirty="0">
                <a:solidFill>
                  <a:srgbClr val="003399"/>
                </a:solidFill>
              </a:rPr>
              <a:t>Loss of time, money, careers, public confidence</a:t>
            </a:r>
          </a:p>
        </p:txBody>
      </p:sp>
      <p:sp>
        <p:nvSpPr>
          <p:cNvPr id="4" name="Slide Number Placeholder 3"/>
          <p:cNvSpPr>
            <a:spLocks noGrp="1"/>
          </p:cNvSpPr>
          <p:nvPr>
            <p:ph type="sldNum" sz="quarter" idx="10"/>
          </p:nvPr>
        </p:nvSpPr>
        <p:spPr/>
        <p:txBody>
          <a:bodyPr/>
          <a:lstStyle/>
          <a:p>
            <a:fld id="{60583324-AE1C-3546-A724-4BA4670D7901}" type="slidenum">
              <a:rPr lang="en-US" smtClean="0"/>
              <a:pPr/>
              <a:t>9</a:t>
            </a:fld>
            <a:endParaRPr lang="en-US" dirty="0"/>
          </a:p>
        </p:txBody>
      </p:sp>
    </p:spTree>
    <p:extLst>
      <p:ext uri="{BB962C8B-B14F-4D97-AF65-F5344CB8AC3E}">
        <p14:creationId xmlns:p14="http://schemas.microsoft.com/office/powerpoint/2010/main" val="2134494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98"/>
  <p:tag name="ORIGINAL_AUDIO_FILEPATH" val="C:\Users\richmondsp\Documents\Rigor Training\audio_25feb2016\slide32.mp3"/>
  <p:tag name="ELAPSEDTIME" val="86.872"/>
  <p:tag name="ARTICULATE_NAV_LEVEL" val="1"/>
  <p:tag name="ARTICULATE_SLIDE_PRESENTER_GUID" val="76663a22-80b9-4a29-994f-f49f1f6a0c4c"/>
  <p:tag name="ARTICULATE_SLIDE_PAUSE" val="0"/>
  <p:tag name="ARTICULATE_LOCK_SLIDE" val="0"/>
  <p:tag name="ARTICULATE_HIDE_SLIDE" val="0"/>
  <p:tag name="ARTICULATE_PLAYER_CONTROL_PREVIOUS" val="True"/>
  <p:tag name="ARTICULATE_PLAYER_CONTROL_NEXT" val="True"/>
  <p:tag name="ARTICULATE_USED_LAYOUT" val="5"/>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ARTICULATE_NAV_LEVEL" val="1"/>
  <p:tag name="ARTICULATE_SLIDE_PRESENTER_GUID" val="20a39c22-1cd3-45f7-b0f9-81042fe72720"/>
  <p:tag name="ARTICULATE_SLIDE_PAUSE" val="0"/>
  <p:tag name="ARTICULATE_LOCK_SLIDE" val="0"/>
  <p:tag name="ARTICULATE_HIDE_SLIDE" val="0"/>
  <p:tag name="ARTICULATE_PLAYER_CONTROL_PREVIOUS" val="True"/>
  <p:tag name="ARTICULATE_PLAYER_CONTROL_NEXT" val="True"/>
  <p:tag name="ORIGINAL_AUDIO_FILEPATH" val="\\odapps4\oershare\OER IMOD\Reproducibility\Training\Module 1 - Presentation and Script\Sound\Slide 1.wav"/>
  <p:tag name="ELAPSEDTIME" val="14.132"/>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2.147484E+09"/>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bordertemplaterevised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36A737-7BCD-48C3-87F0-061E1EA3BC95}">
  <ds:schemaRefs>
    <ds:schemaRef ds:uri="http://schemas.microsoft.com/sharepoint/v3/contenttype/forms"/>
  </ds:schemaRefs>
</ds:datastoreItem>
</file>

<file path=customXml/itemProps2.xml><?xml version="1.0" encoding="utf-8"?>
<ds:datastoreItem xmlns:ds="http://schemas.openxmlformats.org/officeDocument/2006/customXml" ds:itemID="{FA6D0730-1445-4CC2-ACCB-C48EC2488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B15F6E5-14F2-4EC9-B25E-1BB8A02DA3CC}">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1360</TotalTime>
  <Words>4129</Words>
  <Application>Microsoft Office PowerPoint</Application>
  <PresentationFormat>Widescreen</PresentationFormat>
  <Paragraphs>530</Paragraphs>
  <Slides>63</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Georgia</vt:lpstr>
      <vt:lpstr>Helvetica</vt:lpstr>
      <vt:lpstr>High Tower Text</vt:lpstr>
      <vt:lpstr>Times</vt:lpstr>
      <vt:lpstr>2_bordertemplaterevised (1)</vt:lpstr>
      <vt:lpstr>RIGOR AND REPRODUCIBILITY: BACK TO BASICS</vt:lpstr>
      <vt:lpstr>Overview</vt:lpstr>
      <vt:lpstr>Overview</vt:lpstr>
      <vt:lpstr>PowerPoint Presentation</vt:lpstr>
      <vt:lpstr>PowerPoint Presentation</vt:lpstr>
      <vt:lpstr>PowerPoint Presentation</vt:lpstr>
      <vt:lpstr>PowerPoint Presentation</vt:lpstr>
      <vt:lpstr>PowerPoint Presentation</vt:lpstr>
      <vt:lpstr>Challenges to Rigor and Transparency in  Reporting Science</vt:lpstr>
      <vt:lpstr>Factors That “Short Circuit” Self-correction</vt:lpstr>
      <vt:lpstr>Factors That “Short Circuit” Self-correction</vt:lpstr>
      <vt:lpstr>Overview</vt:lpstr>
      <vt:lpstr>PowerPoint Presentation</vt:lpstr>
      <vt:lpstr>PowerPoint Presentation</vt:lpstr>
      <vt:lpstr>Biological/Disease Impact of  Experimental Design</vt:lpstr>
      <vt:lpstr>PowerPoint Presentation</vt:lpstr>
      <vt:lpstr>New Journal Policies to  Enhance Reproducibility</vt:lpstr>
      <vt:lpstr>Principles and Guidelines for  Reporting Preclinical Research</vt:lpstr>
      <vt:lpstr>Our Guiding Principles for  Rigor &amp; Transparency</vt:lpstr>
      <vt:lpstr>Enhancing Reproducibility through  Rigor and Transparency</vt:lpstr>
      <vt:lpstr>PowerPoint Presentation</vt:lpstr>
      <vt:lpstr>Overview</vt:lpstr>
      <vt:lpstr>Four Areas of Clarification</vt:lpstr>
      <vt:lpstr>Policy Applies to:</vt:lpstr>
      <vt:lpstr>RPG Application and Review  (application due dates before Jan 25, 2019)</vt:lpstr>
      <vt:lpstr>RPG Application and Review  (application due dates on and after Jan 25, 2019)</vt:lpstr>
      <vt:lpstr>Scientific Premise / Rigor of the Prior Research</vt:lpstr>
      <vt:lpstr>Scientific Premise (application due dates before Jan 25, 2019)</vt:lpstr>
      <vt:lpstr>Scientific Premise (application due dates before Jan 25, 2019)</vt:lpstr>
      <vt:lpstr>Rigor of the Prior Research (application due dates after Jan 25, 2019)</vt:lpstr>
      <vt:lpstr>Rigor of the Prior Research (application due dates after Jan 25, 2019)</vt:lpstr>
      <vt:lpstr>Rigor of the Prior Research (application due dates after Jan 25, 2019)</vt:lpstr>
      <vt:lpstr>Rigor of the Prior Research (application due dates after Jan 25, 2019)</vt:lpstr>
      <vt:lpstr>Scientific Rigor</vt:lpstr>
      <vt:lpstr>Scientific Rigor</vt:lpstr>
      <vt:lpstr>Scientific Rigor</vt:lpstr>
      <vt:lpstr>FAQ: How Much Detail Should I Include to  Address Scientific Rigor?</vt:lpstr>
      <vt:lpstr>Relevant Biological Variables Such as Sex</vt:lpstr>
      <vt:lpstr>Relevant Biological Variables Such as Sex</vt:lpstr>
      <vt:lpstr>Relevant Biological Variables Such as Sex</vt:lpstr>
      <vt:lpstr>FAQ: Will I Have to Double My Animal Numbers?</vt:lpstr>
      <vt:lpstr>Authentication of Key Biological  and/or Chemical Resources</vt:lpstr>
      <vt:lpstr>Authentication Plan Attachment</vt:lpstr>
      <vt:lpstr>Authentication of Key Resources</vt:lpstr>
      <vt:lpstr>Authentication of Key Resources</vt:lpstr>
      <vt:lpstr>Reminder: Authentication Of Key Biological and/or Chemical Resources (NOT-OD-17-068)</vt:lpstr>
      <vt:lpstr>PowerPoint Presentation</vt:lpstr>
      <vt:lpstr>PowerPoint Presentation</vt:lpstr>
      <vt:lpstr>Research Performance Progress Reports  (RPPR)</vt:lpstr>
      <vt:lpstr>Research Performance Progress Reports  (RPPR)</vt:lpstr>
      <vt:lpstr>Overview</vt:lpstr>
      <vt:lpstr>Training</vt:lpstr>
      <vt:lpstr>PowerPoint Presentation</vt:lpstr>
      <vt:lpstr>PowerPoint Presentation</vt:lpstr>
      <vt:lpstr>PowerPoint Presentation</vt:lpstr>
      <vt:lpstr>Administrative Supplements for  Predoctoral Training in Rigor</vt:lpstr>
      <vt:lpstr>PowerPoint Presentation</vt:lpstr>
      <vt:lpstr>PowerPoint Presentation</vt:lpstr>
      <vt:lpstr>PowerPoint Presentation</vt:lpstr>
      <vt:lpstr>PowerPoint Presentation</vt:lpstr>
      <vt:lpstr>PowerPoint Presentation</vt:lpstr>
      <vt:lpstr>PowerPoint Presentation</vt:lpstr>
      <vt:lpstr>   Thank You!  Questions?   reproducibility@nih.gov</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MISCONDUCT - Ready to Respond?</dc:title>
  <dc:creator>NIH Office of Extramural Research</dc:creator>
  <cp:keywords>research misconduct</cp:keywords>
  <cp:lastModifiedBy>Jaiswal, Shruti</cp:lastModifiedBy>
  <cp:revision>112</cp:revision>
  <cp:lastPrinted>2018-11-29T19:29:00Z</cp:lastPrinted>
  <dcterms:created xsi:type="dcterms:W3CDTF">2016-04-04T18:20:01Z</dcterms:created>
  <dcterms:modified xsi:type="dcterms:W3CDTF">2020-10-29T12:37:08Z</dcterms:modified>
</cp:coreProperties>
</file>