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56" r:id="rId2"/>
    <p:sldId id="331" r:id="rId3"/>
    <p:sldId id="279" r:id="rId4"/>
    <p:sldId id="280" r:id="rId5"/>
    <p:sldId id="281" r:id="rId6"/>
    <p:sldId id="282" r:id="rId7"/>
    <p:sldId id="284" r:id="rId8"/>
    <p:sldId id="285" r:id="rId9"/>
    <p:sldId id="343" r:id="rId10"/>
    <p:sldId id="287" r:id="rId11"/>
    <p:sldId id="288" r:id="rId12"/>
    <p:sldId id="289" r:id="rId13"/>
    <p:sldId id="292" r:id="rId14"/>
    <p:sldId id="351" r:id="rId15"/>
    <p:sldId id="344" r:id="rId16"/>
    <p:sldId id="346" r:id="rId17"/>
    <p:sldId id="345" r:id="rId18"/>
    <p:sldId id="338" r:id="rId19"/>
    <p:sldId id="340" r:id="rId20"/>
    <p:sldId id="297" r:id="rId21"/>
    <p:sldId id="341" r:id="rId22"/>
    <p:sldId id="347" r:id="rId23"/>
    <p:sldId id="348" r:id="rId24"/>
    <p:sldId id="305" r:id="rId25"/>
    <p:sldId id="307" r:id="rId26"/>
    <p:sldId id="310" r:id="rId27"/>
    <p:sldId id="349" r:id="rId28"/>
    <p:sldId id="315" r:id="rId29"/>
    <p:sldId id="319" r:id="rId30"/>
    <p:sldId id="322" r:id="rId31"/>
    <p:sldId id="323" r:id="rId32"/>
    <p:sldId id="324" r:id="rId33"/>
    <p:sldId id="325" r:id="rId34"/>
    <p:sldId id="329" r:id="rId35"/>
    <p:sldId id="35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1" d="100"/>
          <a:sy n="201" d="100"/>
        </p:scale>
        <p:origin x="-25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E58A-C7AB-405D-8DD0-475BED253438}" type="datetimeFigureOut">
              <a:rPr lang="en-US" smtClean="0"/>
              <a:t>3/18/13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EAA13-49E7-4910-973B-2674F64D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8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DA113-00C7-4F69-9D25-9F8F71CFDA3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E4016-036C-4C3C-BFE7-6979F26400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D2916-D1B0-49A8-B501-F07B0EAE94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51909-5792-4EE0-87CC-666A2E319C8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2676C-AABF-4D41-9732-26AE7656057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7271F-C1A3-49DA-8B94-3E9ED8D6826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Beware of self-plagiarism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36C00-9B32-4741-BD4A-FB34B12050D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Provide template.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14E3C8-9CED-495D-BE5D-15E6D640A4BE}" type="datetimeFigureOut">
              <a:rPr lang="en-US" smtClean="0"/>
              <a:t>3/18/13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4ADA9D-BCD0-4172-AD3D-95A6B4826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emj.org/misc/published.s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bioworld.com/" TargetMode="External"/><Relationship Id="rId3" Type="http://schemas.openxmlformats.org/officeDocument/2006/relationships/hyperlink" Target="http://www.pubmed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cstyles.com/amaguid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Manuscript &amp; Abstract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Davis, MSW, MPA </a:t>
            </a:r>
          </a:p>
          <a:p>
            <a:r>
              <a:rPr lang="en-US"/>
              <a:t>Danielle Davidov,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3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Tx/>
              <a:buNone/>
            </a:pPr>
            <a:r>
              <a:rPr lang="en-US" sz="3600" b="1" smtClean="0"/>
              <a:t>Writing the Manuscript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0" name="Picture 6" descr="MCj030002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0"/>
            <a:ext cx="13843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203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Common Sections of a Manuscript</a:t>
            </a:r>
          </a:p>
          <a:p>
            <a:pPr lvl="1" eaLnBrk="1" hangingPunct="1"/>
            <a:r>
              <a:rPr lang="en-US" smtClean="0"/>
              <a:t>Title</a:t>
            </a:r>
          </a:p>
          <a:p>
            <a:pPr lvl="1" eaLnBrk="1" hangingPunct="1"/>
            <a:r>
              <a:rPr lang="en-US" smtClean="0"/>
              <a:t>Abstract </a:t>
            </a:r>
          </a:p>
          <a:p>
            <a:pPr lvl="1" eaLnBrk="1" hangingPunct="1"/>
            <a:r>
              <a:rPr lang="en-US" smtClean="0"/>
              <a:t>Introduction</a:t>
            </a:r>
          </a:p>
          <a:p>
            <a:pPr lvl="1" eaLnBrk="1" hangingPunct="1"/>
            <a:r>
              <a:rPr lang="en-US" smtClean="0"/>
              <a:t>Methods</a:t>
            </a:r>
          </a:p>
          <a:p>
            <a:pPr lvl="1" eaLnBrk="1" hangingPunct="1"/>
            <a:r>
              <a:rPr lang="en-US" smtClean="0"/>
              <a:t>Results</a:t>
            </a:r>
          </a:p>
          <a:p>
            <a:pPr lvl="1" eaLnBrk="1" hangingPunct="1"/>
            <a:r>
              <a:rPr lang="en-US" smtClean="0"/>
              <a:t>Discussion/Limitations</a:t>
            </a:r>
          </a:p>
          <a:p>
            <a:pPr lvl="1" eaLnBrk="1" hangingPunct="1"/>
            <a:r>
              <a:rPr lang="en-US" smtClean="0"/>
              <a:t>Conclusions</a:t>
            </a:r>
          </a:p>
          <a:p>
            <a:pPr lvl="1" eaLnBrk="1" hangingPunct="1"/>
            <a:r>
              <a:rPr lang="en-US" smtClean="0"/>
              <a:t>References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Writing the Manuscript - Overview</a:t>
            </a:r>
          </a:p>
        </p:txBody>
      </p:sp>
    </p:spTree>
    <p:extLst>
      <p:ext uri="{BB962C8B-B14F-4D97-AF65-F5344CB8AC3E}">
        <p14:creationId xmlns:p14="http://schemas.microsoft.com/office/powerpoint/2010/main" val="82512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The title should concisely and correctly convey the content of the article</a:t>
            </a:r>
            <a:endParaRPr lang="en-US" dirty="0"/>
          </a:p>
          <a:p>
            <a:pPr lvl="1"/>
            <a:r>
              <a:rPr lang="en-US" dirty="0"/>
              <a:t>Other researchers may not be able to locate your article if the title does not convey the article’s substance.</a:t>
            </a:r>
          </a:p>
          <a:p>
            <a:endParaRPr lang="en-US" dirty="0"/>
          </a:p>
          <a:p>
            <a:r>
              <a:rPr lang="en-US" dirty="0"/>
              <a:t>Do not exceed the specified length limits in the </a:t>
            </a:r>
            <a:r>
              <a:rPr lang="en-US" i="1" dirty="0"/>
              <a:t>Instructions for Authors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Use the word processor to check. </a:t>
            </a:r>
          </a:p>
          <a:p>
            <a:pPr lvl="1"/>
            <a:endParaRPr lang="en-US" dirty="0"/>
          </a:p>
          <a:p>
            <a:r>
              <a:rPr lang="en-US" dirty="0"/>
              <a:t>Shorter is better!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Title </a:t>
            </a:r>
          </a:p>
        </p:txBody>
      </p:sp>
    </p:spTree>
    <p:extLst>
      <p:ext uri="{BB962C8B-B14F-4D97-AF65-F5344CB8AC3E}">
        <p14:creationId xmlns:p14="http://schemas.microsoft.com/office/powerpoint/2010/main" val="289113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The abstract is a brief summary of your entire article (no more than 250-500 words)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Usually, it is one – two sentences from each section of the manuscript and it is written LAST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It can be either: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i="1" dirty="0" smtClean="0"/>
              <a:t>Structured (Background, Objective, Methods, Results, Conclusions)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endParaRPr lang="en-US" i="1" dirty="0" smtClean="0"/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i="1" dirty="0" smtClean="0"/>
              <a:t>Unstructured (No subsections)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Abstract </a:t>
            </a:r>
          </a:p>
        </p:txBody>
      </p:sp>
    </p:spTree>
    <p:extLst>
      <p:ext uri="{BB962C8B-B14F-4D97-AF65-F5344CB8AC3E}">
        <p14:creationId xmlns:p14="http://schemas.microsoft.com/office/powerpoint/2010/main" val="191283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abstracts are similar to those in research manuscripts </a:t>
            </a:r>
          </a:p>
          <a:p>
            <a:r>
              <a:rPr lang="en-US" dirty="0" smtClean="0"/>
              <a:t>When submitting an abstract for a conference, you will want to include 1 – 2 sentences for each section: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Background: Why is the topic important?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Objective: Purpose of the study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Methods: Type of study design, data analysis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Results: Main findings, specific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Conclusions: General findings, future directions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Abstracts for a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Start with the background and end with the study objective and/or </a:t>
            </a:r>
            <a:r>
              <a:rPr lang="en-US" sz="2400" dirty="0" smtClean="0"/>
              <a:t>question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3 paragraphs </a:t>
            </a:r>
            <a:r>
              <a:rPr lang="en-US" sz="2000" dirty="0" smtClean="0"/>
              <a:t>(Background</a:t>
            </a:r>
            <a:r>
              <a:rPr lang="en-US" sz="2000" dirty="0"/>
              <a:t>, Importance, Goals/Objectives)</a:t>
            </a:r>
          </a:p>
          <a:p>
            <a:pPr lvl="2">
              <a:lnSpc>
                <a:spcPct val="80000"/>
              </a:lnSpc>
            </a:pPr>
            <a:r>
              <a:rPr lang="en-US" sz="2000" u="sng" dirty="0" smtClean="0"/>
              <a:t>Background</a:t>
            </a:r>
            <a:r>
              <a:rPr lang="en-US" sz="2000" dirty="0"/>
              <a:t>:  What is known?</a:t>
            </a:r>
            <a:endParaRPr lang="en-US" sz="2000" u="sng" dirty="0"/>
          </a:p>
          <a:p>
            <a:pPr lvl="2">
              <a:lnSpc>
                <a:spcPct val="80000"/>
              </a:lnSpc>
            </a:pPr>
            <a:r>
              <a:rPr lang="en-US" sz="2000" u="sng" dirty="0"/>
              <a:t>Importance</a:t>
            </a:r>
            <a:r>
              <a:rPr lang="en-US" sz="2000" dirty="0"/>
              <a:t>:  Why should anyone care? (Relevance to journals’ readers, i.e., emergency medicine)  </a:t>
            </a:r>
          </a:p>
          <a:p>
            <a:pPr lvl="2">
              <a:lnSpc>
                <a:spcPct val="80000"/>
              </a:lnSpc>
            </a:pPr>
            <a:r>
              <a:rPr lang="en-US" sz="2000" u="sng" dirty="0"/>
              <a:t>Goals/Objectives</a:t>
            </a:r>
            <a:r>
              <a:rPr lang="en-US" sz="2000" dirty="0"/>
              <a:t>:  What are we going to do to study it? 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Must pass the “So what?” </a:t>
            </a:r>
            <a:r>
              <a:rPr lang="en-US" sz="2400" dirty="0" smtClean="0"/>
              <a:t>test</a:t>
            </a:r>
          </a:p>
          <a:p>
            <a:pPr marL="393192" lvl="1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Must be brief!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Usually no more than 1 to 1.5 double spaced word processor pages.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5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section</a:t>
            </a:r>
          </a:p>
          <a:p>
            <a:pPr lvl="1"/>
            <a:r>
              <a:rPr lang="en-US" dirty="0"/>
              <a:t>Usually start off with an alarming statistic or something that is known as a fact to grab the reader’s attention: </a:t>
            </a:r>
          </a:p>
          <a:p>
            <a:pPr lvl="2"/>
            <a:r>
              <a:rPr lang="en-US" dirty="0"/>
              <a:t>Ex) “Domestic violence is a pervasive public health problem”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Ex) “Approximately 4.8 million rapes and sexual assaults are committed against women each year”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Ex) “Overcrowding is a common problem faced in the emergency department”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3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Expand upon the background of the problem by citing what previous research has been carried out on the topic  </a:t>
            </a:r>
          </a:p>
          <a:p>
            <a:pPr lvl="1"/>
            <a:r>
              <a:rPr lang="en-US" sz="2200" dirty="0"/>
              <a:t>Ex) “The past twenty years of research examining patient satisfaction in the emergency department has found three main components of satisfaction” </a:t>
            </a:r>
          </a:p>
          <a:p>
            <a:endParaRPr lang="en-US" dirty="0"/>
          </a:p>
          <a:p>
            <a:r>
              <a:rPr lang="en-US" dirty="0"/>
              <a:t>Almost every sentence in the Background section should have AT LEAST one reference </a:t>
            </a:r>
          </a:p>
          <a:p>
            <a:pPr lvl="1"/>
            <a:r>
              <a:rPr lang="en-US" dirty="0"/>
              <a:t>Unless:  </a:t>
            </a:r>
          </a:p>
          <a:p>
            <a:pPr lvl="2"/>
            <a:r>
              <a:rPr lang="en-US" dirty="0"/>
              <a:t>It is an original thought (not really common in research)  </a:t>
            </a:r>
          </a:p>
          <a:p>
            <a:pPr lvl="2"/>
            <a:r>
              <a:rPr lang="en-US" dirty="0"/>
              <a:t>It is something that is common knowledge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 Background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5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background, you need to discuss why the topic is important and worth studying…</a:t>
            </a:r>
          </a:p>
          <a:p>
            <a:pPr lvl="1"/>
            <a:r>
              <a:rPr lang="en-US" dirty="0" smtClean="0"/>
              <a:t>Before you present the goal or purpose of your study, state why it is worth doing: </a:t>
            </a:r>
          </a:p>
          <a:p>
            <a:pPr lvl="1"/>
            <a:endParaRPr lang="en-US" sz="1050" dirty="0" smtClean="0"/>
          </a:p>
          <a:p>
            <a:pPr lvl="2"/>
            <a:r>
              <a:rPr lang="en-US" dirty="0" smtClean="0"/>
              <a:t>Ex) “To the best of our knowledge, no study has examined this topic in rural patients…” </a:t>
            </a:r>
          </a:p>
          <a:p>
            <a:pPr lvl="2"/>
            <a:endParaRPr lang="en-US" sz="1400" dirty="0" smtClean="0"/>
          </a:p>
          <a:p>
            <a:pPr lvl="2"/>
            <a:r>
              <a:rPr lang="en-US" dirty="0" smtClean="0"/>
              <a:t>Ex) “Literature is scarce on X, Y, and Z, and this important information has implications for clinical practice”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Introduction: Importance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0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919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the very end of the introduction, state the purpose of your study</a:t>
            </a:r>
          </a:p>
          <a:p>
            <a:r>
              <a:rPr lang="en-US" dirty="0" smtClean="0"/>
              <a:t>Tell the reader your specific aims and your hypotheses</a:t>
            </a:r>
          </a:p>
          <a:p>
            <a:endParaRPr lang="en-US" sz="1400" dirty="0" smtClean="0"/>
          </a:p>
          <a:p>
            <a:pPr lvl="1"/>
            <a:r>
              <a:rPr lang="en-US" dirty="0" smtClean="0"/>
              <a:t>Ex) “The aims of the current study were threefold:  1) to _________, 2) to __________, and 3) to ________.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Ex) “The purpose of the current study was to examine emergency medicine physicians’ attitudes towards bedside ultrasound using a web-based survey.”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Ex) “We hypothesize that emergency medicine physicians will have favorable attitudes towards bedside ultrasound.”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Introduction: Goals &amp; Hypotheses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428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your research project is finished (or almost finished), you should be thinking about:</a:t>
            </a:r>
          </a:p>
          <a:p>
            <a:endParaRPr lang="en-US" dirty="0" smtClean="0"/>
          </a:p>
          <a:p>
            <a:pPr marL="916686" lvl="1" indent="-514350">
              <a:buAutoNum type="arabicParenR"/>
            </a:pPr>
            <a:r>
              <a:rPr lang="en-US" dirty="0" smtClean="0"/>
              <a:t>Submitting your research as an abstract to a scientific conference </a:t>
            </a:r>
            <a:endParaRPr lang="en-US" dirty="0"/>
          </a:p>
          <a:p>
            <a:pPr marL="916686" lvl="1" indent="-514350">
              <a:buAutoNum type="arabicParenR"/>
            </a:pPr>
            <a:endParaRPr lang="en-US" dirty="0" smtClean="0"/>
          </a:p>
          <a:p>
            <a:pPr marL="916686" lvl="1" indent="-514350">
              <a:buAutoNum type="arabicParenR"/>
            </a:pPr>
            <a:r>
              <a:rPr lang="en-US" dirty="0" smtClean="0"/>
              <a:t>Writing a manuscript for submission in a peer-reviewed journal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Failure to carefully and clearly define a research question </a:t>
            </a:r>
            <a:r>
              <a:rPr lang="en-US" u="sng" dirty="0" smtClean="0"/>
              <a:t>before</a:t>
            </a:r>
            <a:r>
              <a:rPr lang="en-US" dirty="0" smtClean="0"/>
              <a:t> a study is initiated.  </a:t>
            </a:r>
          </a:p>
          <a:p>
            <a:pPr marL="533400" indent="-533400" eaLnBrk="1" hangingPunct="1">
              <a:buFontTx/>
              <a:buNone/>
            </a:pPr>
            <a:endParaRPr lang="en-US" dirty="0" smtClean="0"/>
          </a:p>
          <a:p>
            <a:pPr marL="533400" indent="-533400" eaLnBrk="1" hangingPunct="1">
              <a:buFontTx/>
              <a:buNone/>
            </a:pPr>
            <a:endParaRPr lang="en-US" dirty="0" smtClean="0"/>
          </a:p>
          <a:p>
            <a:pPr marL="533400" indent="-533400" eaLnBrk="1" hangingPunct="1">
              <a:buFontTx/>
              <a:buAutoNum type="arabicPeriod" startAt="2"/>
            </a:pPr>
            <a:r>
              <a:rPr lang="en-US" dirty="0" smtClean="0"/>
              <a:t>Too long.  Do not make this section a book report or formal literature review.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Introduction:  Fatal Errors</a:t>
            </a:r>
          </a:p>
        </p:txBody>
      </p:sp>
    </p:spTree>
    <p:extLst>
      <p:ext uri="{BB962C8B-B14F-4D97-AF65-F5344CB8AC3E}">
        <p14:creationId xmlns:p14="http://schemas.microsoft.com/office/powerpoint/2010/main" val="155969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6707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In this section you describe: </a:t>
            </a:r>
          </a:p>
          <a:p>
            <a:pPr lvl="1"/>
            <a:r>
              <a:rPr lang="en-US" dirty="0" smtClean="0"/>
              <a:t>The who, what, when, where, how and how many </a:t>
            </a:r>
          </a:p>
          <a:p>
            <a:r>
              <a:rPr lang="en-US" b="1" dirty="0" smtClean="0"/>
              <a:t>Participants </a:t>
            </a:r>
            <a:r>
              <a:rPr lang="en-US" dirty="0" smtClean="0"/>
              <a:t>(aka, sample) </a:t>
            </a:r>
          </a:p>
          <a:p>
            <a:pPr lvl="1"/>
            <a:r>
              <a:rPr lang="en-US" dirty="0" smtClean="0"/>
              <a:t>How many participants did you survey?</a:t>
            </a:r>
          </a:p>
          <a:p>
            <a:pPr lvl="1"/>
            <a:r>
              <a:rPr lang="en-US" dirty="0" smtClean="0"/>
              <a:t>What was the final response rate? </a:t>
            </a:r>
          </a:p>
          <a:p>
            <a:pPr lvl="1"/>
            <a:r>
              <a:rPr lang="en-US" dirty="0" smtClean="0"/>
              <a:t>How many patient charts were reviewed? </a:t>
            </a:r>
          </a:p>
          <a:p>
            <a:r>
              <a:rPr lang="en-US" b="1" dirty="0" smtClean="0"/>
              <a:t>Instruments</a:t>
            </a:r>
          </a:p>
          <a:p>
            <a:pPr lvl="1"/>
            <a:r>
              <a:rPr lang="en-US" dirty="0" smtClean="0"/>
              <a:t>What survey questions did you ask? </a:t>
            </a:r>
          </a:p>
          <a:p>
            <a:pPr lvl="1"/>
            <a:r>
              <a:rPr lang="en-US" dirty="0" smtClean="0"/>
              <a:t>Do your measures have reliability and validity? </a:t>
            </a:r>
          </a:p>
          <a:p>
            <a:r>
              <a:rPr lang="en-US" b="1" dirty="0" smtClean="0"/>
              <a:t>Procedures</a:t>
            </a:r>
          </a:p>
          <a:p>
            <a:pPr lvl="1"/>
            <a:r>
              <a:rPr lang="en-US" dirty="0" smtClean="0"/>
              <a:t>How did you send your surveys?</a:t>
            </a:r>
          </a:p>
          <a:p>
            <a:pPr lvl="1"/>
            <a:r>
              <a:rPr lang="en-US" dirty="0" smtClean="0"/>
              <a:t>How did you review patient charts? </a:t>
            </a:r>
          </a:p>
          <a:p>
            <a:r>
              <a:rPr lang="en-US" b="1" dirty="0" smtClean="0"/>
              <a:t>Data Analysis </a:t>
            </a:r>
          </a:p>
          <a:p>
            <a:pPr lvl="1"/>
            <a:r>
              <a:rPr lang="en-US" dirty="0" smtClean="0"/>
              <a:t>Which statistical procedures (e.g., logistic regression) and statistical packages (e.g., SAS, STATA, SPSS) were used to analyze the data?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Methods Section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053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Methods should: </a:t>
            </a:r>
          </a:p>
          <a:p>
            <a:endParaRPr lang="en-US" sz="1400" dirty="0"/>
          </a:p>
          <a:p>
            <a:pPr lvl="1"/>
            <a:r>
              <a:rPr lang="en-US" sz="2400" dirty="0"/>
              <a:t>Contain enough information so that others can </a:t>
            </a:r>
            <a:r>
              <a:rPr lang="en-US" sz="2400" u="sng" dirty="0"/>
              <a:t>exactly</a:t>
            </a:r>
            <a:r>
              <a:rPr lang="en-US" sz="2400" dirty="0"/>
              <a:t> replicate your study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Be organized using subheadings (unless journal states otherwise)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Mention IRB review and approval </a:t>
            </a:r>
          </a:p>
          <a:p>
            <a:endParaRPr lang="en-US" sz="2400" dirty="0" smtClean="0"/>
          </a:p>
          <a:p>
            <a:pPr marL="109728" indent="0">
              <a:buNone/>
            </a:pPr>
            <a:r>
              <a:rPr lang="en-US" sz="2000" b="1" dirty="0" smtClean="0"/>
              <a:t>Tip</a:t>
            </a:r>
            <a:r>
              <a:rPr lang="en-US" sz="2000" b="1" dirty="0"/>
              <a:t>:  You can look at the methods sections of other manuscripts to get an idea about how much detail to include in this section </a:t>
            </a:r>
          </a:p>
          <a:p>
            <a:pPr lvl="1"/>
            <a:endParaRPr lang="en-US" sz="2400" dirty="0"/>
          </a:p>
          <a:p>
            <a:pPr marL="393192" lvl="1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Section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3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In this section you will describe: </a:t>
            </a:r>
          </a:p>
          <a:p>
            <a:r>
              <a:rPr lang="en-US" dirty="0" smtClean="0"/>
              <a:t>The outcomes of the study </a:t>
            </a:r>
          </a:p>
          <a:p>
            <a:pPr lvl="1"/>
            <a:r>
              <a:rPr lang="en-US" dirty="0" smtClean="0"/>
              <a:t>Organize this section parallel to the methods section </a:t>
            </a:r>
          </a:p>
          <a:p>
            <a:pPr lvl="2"/>
            <a:r>
              <a:rPr lang="en-US" dirty="0" smtClean="0"/>
              <a:t>Start with demographics </a:t>
            </a:r>
          </a:p>
          <a:p>
            <a:pPr lvl="2"/>
            <a:endParaRPr lang="en-US" sz="600" dirty="0" smtClean="0"/>
          </a:p>
          <a:p>
            <a:pPr lvl="1"/>
            <a:r>
              <a:rPr lang="en-US" dirty="0" smtClean="0"/>
              <a:t>Use mostly tables and figures and limit text (&lt; 4) </a:t>
            </a:r>
          </a:p>
          <a:p>
            <a:pPr lvl="2"/>
            <a:r>
              <a:rPr lang="en-US" dirty="0" smtClean="0"/>
              <a:t>Tables should be detailed enough so that they can stand alone without explanation and be understood </a:t>
            </a:r>
          </a:p>
          <a:p>
            <a:pPr lvl="2"/>
            <a:r>
              <a:rPr lang="en-US" sz="2200" dirty="0" smtClean="0"/>
              <a:t>Refer to a table for important results, only: 	</a:t>
            </a:r>
          </a:p>
          <a:p>
            <a:pPr lvl="3"/>
            <a:r>
              <a:rPr lang="en-US" sz="2000" dirty="0" smtClean="0"/>
              <a:t>Ex) “As can be seen in Table 1, there was a significant association between X and Y”  </a:t>
            </a:r>
          </a:p>
          <a:p>
            <a:pPr lvl="1"/>
            <a:endParaRPr lang="en-US" sz="600" dirty="0" smtClean="0"/>
          </a:p>
          <a:p>
            <a:pPr lvl="1"/>
            <a:r>
              <a:rPr lang="en-US" sz="2400" dirty="0" smtClean="0"/>
              <a:t>Do </a:t>
            </a:r>
            <a:r>
              <a:rPr lang="en-US" sz="2400" dirty="0"/>
              <a:t>NOT </a:t>
            </a:r>
            <a:r>
              <a:rPr lang="en-US" sz="2400" dirty="0" smtClean="0"/>
              <a:t>interpret the results, only present them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1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67072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Presentation of data in a misleading way or incongruence between tables and text</a:t>
            </a:r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Not all subjects enrolled in the study are accounted for in the tables or text</a:t>
            </a:r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>
              <a:buFontTx/>
              <a:buAutoNum type="arabicPeriod" startAt="3"/>
            </a:pPr>
            <a:r>
              <a:rPr lang="en-US" dirty="0"/>
              <a:t>Percentages in tables add up to more than 100% without explanation</a:t>
            </a:r>
          </a:p>
          <a:p>
            <a:pPr marL="533400" indent="-533400">
              <a:buFontTx/>
              <a:buAutoNum type="arabicPeriod" startAt="3"/>
            </a:pPr>
            <a:endParaRPr lang="en-US" dirty="0"/>
          </a:p>
          <a:p>
            <a:pPr marL="533400" indent="-533400">
              <a:buFontTx/>
              <a:buAutoNum type="arabicPeriod" startAt="3"/>
            </a:pPr>
            <a:r>
              <a:rPr lang="en-US" dirty="0"/>
              <a:t>Tables and graphs are too complex to reproduce well</a:t>
            </a:r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/>
            <a:endParaRPr lang="en-US" dirty="0" smtClean="0"/>
          </a:p>
          <a:p>
            <a:pPr marL="914400" lvl="1" indent="-457200" eaLnBrk="1" hangingPunct="1"/>
            <a:endParaRPr lang="en-US" dirty="0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Results Fatal Errors</a:t>
            </a:r>
          </a:p>
        </p:txBody>
      </p:sp>
    </p:spTree>
    <p:extLst>
      <p:ext uri="{BB962C8B-B14F-4D97-AF65-F5344CB8AC3E}">
        <p14:creationId xmlns:p14="http://schemas.microsoft.com/office/powerpoint/2010/main" val="322325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pPr marL="109728" indent="0" eaLnBrk="1" hangingPunct="1">
              <a:buNone/>
            </a:pPr>
            <a:r>
              <a:rPr lang="en-US" sz="2600" dirty="0" smtClean="0"/>
              <a:t>In this section you:</a:t>
            </a:r>
          </a:p>
          <a:p>
            <a:pPr lvl="1" eaLnBrk="1" hangingPunct="1"/>
            <a:r>
              <a:rPr lang="en-US" sz="2400" dirty="0" smtClean="0"/>
              <a:t>Link the results found in your study to other previous studies (should flow from general to specific) 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State conjectures regarding the reasons for your results in this section, but be careful to emphasize that it is </a:t>
            </a:r>
            <a:r>
              <a:rPr lang="en-US" sz="2400" u="sng" dirty="0" smtClean="0"/>
              <a:t>your</a:t>
            </a:r>
            <a:r>
              <a:rPr lang="en-US" sz="2400" dirty="0" smtClean="0"/>
              <a:t> opinion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 smtClean="0"/>
              <a:t>Try </a:t>
            </a:r>
            <a:r>
              <a:rPr lang="en-US" sz="2400" dirty="0"/>
              <a:t>to include all major studies regarding an </a:t>
            </a:r>
            <a:r>
              <a:rPr lang="en-US" sz="2400" dirty="0" smtClean="0"/>
              <a:t>issue</a:t>
            </a:r>
            <a:r>
              <a:rPr lang="en-US" sz="2400" dirty="0"/>
              <a:t> </a:t>
            </a:r>
            <a:endParaRPr lang="en-US" sz="2400" dirty="0" smtClean="0"/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 smtClean="0"/>
              <a:t>Do </a:t>
            </a:r>
            <a:r>
              <a:rPr lang="en-US" sz="2400" dirty="0"/>
              <a:t>not omit studies that have findings contrary to your own.  Rather </a:t>
            </a:r>
            <a:r>
              <a:rPr lang="en-US" sz="2400" i="1" dirty="0"/>
              <a:t>discuss </a:t>
            </a:r>
            <a:r>
              <a:rPr lang="en-US" sz="2400" dirty="0"/>
              <a:t>why these findings might be different from your own. 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Discussion Section </a:t>
            </a:r>
          </a:p>
        </p:txBody>
      </p:sp>
    </p:spTree>
    <p:extLst>
      <p:ext uri="{BB962C8B-B14F-4D97-AF65-F5344CB8AC3E}">
        <p14:creationId xmlns:p14="http://schemas.microsoft.com/office/powerpoint/2010/main" val="115914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dirty="0" smtClean="0"/>
              <a:t>Author conjectures about the results are presented as fact </a:t>
            </a:r>
            <a:r>
              <a:rPr lang="en-US" sz="2400" u="sng" dirty="0" smtClean="0"/>
              <a:t>without evidence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400" dirty="0" smtClean="0"/>
              <a:t>The importance of the study is overestimated.  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400" dirty="0" smtClean="0"/>
              <a:t>All major previous studies are not included or discussed.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dirty="0"/>
              <a:t>Too much time is spent on discussing or explaining commonly known or accepted ideas.  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dirty="0"/>
              <a:t>The limitations of the study are not mentioned (can be in a freestanding section).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400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Discussion Fatal Errors</a:t>
            </a:r>
          </a:p>
        </p:txBody>
      </p:sp>
    </p:spTree>
    <p:extLst>
      <p:ext uri="{BB962C8B-B14F-4D97-AF65-F5344CB8AC3E}">
        <p14:creationId xmlns:p14="http://schemas.microsoft.com/office/powerpoint/2010/main" val="2484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section you: </a:t>
            </a:r>
            <a:endParaRPr lang="en-US" dirty="0" smtClean="0"/>
          </a:p>
          <a:p>
            <a:pPr lvl="1"/>
            <a:r>
              <a:rPr lang="en-US" dirty="0" smtClean="0"/>
              <a:t>Provide an answer </a:t>
            </a:r>
            <a:r>
              <a:rPr lang="en-US" dirty="0"/>
              <a:t>to the research question </a:t>
            </a:r>
            <a:r>
              <a:rPr lang="en-US" u="sng" dirty="0"/>
              <a:t>and </a:t>
            </a:r>
            <a:r>
              <a:rPr lang="en-US" dirty="0"/>
              <a:t>suggest a future </a:t>
            </a:r>
            <a:r>
              <a:rPr lang="en-US" dirty="0" smtClean="0"/>
              <a:t>direction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merely restate your study </a:t>
            </a:r>
            <a:r>
              <a:rPr lang="en-US" dirty="0" smtClean="0"/>
              <a:t>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overstate the external applicability of your </a:t>
            </a:r>
            <a:r>
              <a:rPr lang="en-US" dirty="0" smtClean="0"/>
              <a:t>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sure to state the need for future study (if </a:t>
            </a:r>
            <a:r>
              <a:rPr lang="en-US" dirty="0" smtClean="0"/>
              <a:t>applicable)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Section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2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499567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The references should list all works that you discuss or take ideas from in the manuscript</a:t>
            </a:r>
          </a:p>
          <a:p>
            <a:pPr lvl="1"/>
            <a:r>
              <a:rPr lang="en-US" b="1" u="sng" dirty="0" smtClean="0"/>
              <a:t>Remember</a:t>
            </a:r>
            <a:r>
              <a:rPr lang="en-US" b="1" u="sng" dirty="0"/>
              <a:t>: </a:t>
            </a:r>
            <a:r>
              <a:rPr lang="en-US" dirty="0"/>
              <a:t>unless you are stating an original thought or commonly known piece of information, you need a </a:t>
            </a:r>
            <a:r>
              <a:rPr lang="en-US" dirty="0" smtClean="0"/>
              <a:t>reference</a:t>
            </a:r>
          </a:p>
          <a:p>
            <a:pPr lvl="1"/>
            <a:endParaRPr lang="en-US" dirty="0"/>
          </a:p>
          <a:p>
            <a:pPr eaLnBrk="1" hangingPunct="1"/>
            <a:r>
              <a:rPr lang="en-US" dirty="0" smtClean="0"/>
              <a:t>Tips: </a:t>
            </a:r>
          </a:p>
          <a:p>
            <a:pPr lvl="1"/>
            <a:r>
              <a:rPr lang="en-US" sz="2200" dirty="0" smtClean="0"/>
              <a:t>References </a:t>
            </a:r>
            <a:r>
              <a:rPr lang="en-US" sz="2200" dirty="0"/>
              <a:t>should be current, if possible (within past </a:t>
            </a:r>
            <a:r>
              <a:rPr lang="en-US" sz="2200" dirty="0" smtClean="0"/>
              <a:t>3–5 </a:t>
            </a:r>
            <a:r>
              <a:rPr lang="en-US" sz="2200" dirty="0" err="1" smtClean="0"/>
              <a:t>yrs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Format references using AMA style unless otherwise indicated</a:t>
            </a:r>
          </a:p>
          <a:p>
            <a:pPr lvl="1"/>
            <a:r>
              <a:rPr lang="en-US" sz="2200" dirty="0"/>
              <a:t>Do not number the references while writing the manuscript!!  </a:t>
            </a:r>
          </a:p>
          <a:p>
            <a:pPr lvl="2"/>
            <a:r>
              <a:rPr lang="en-US" sz="2000" dirty="0"/>
              <a:t>Place author names and date in parentheses (i.e. Davis, 2006), then go back later and insert superscripts </a:t>
            </a:r>
            <a:r>
              <a:rPr lang="en-US" sz="2000" dirty="0">
                <a:sym typeface="Wingdings" pitchFamily="2" charset="2"/>
              </a:rPr>
              <a:t> t</a:t>
            </a:r>
            <a:r>
              <a:rPr lang="en-US" sz="2000" dirty="0"/>
              <a:t>his will save you hours of work! </a:t>
            </a:r>
          </a:p>
          <a:p>
            <a:pPr lvl="1"/>
            <a:r>
              <a:rPr lang="en-US" sz="2200" dirty="0"/>
              <a:t>Make sure every reference in your list has been matched with and mentioned in the </a:t>
            </a:r>
            <a:r>
              <a:rPr lang="en-US" sz="2200" dirty="0" smtClean="0"/>
              <a:t>text</a:t>
            </a:r>
            <a:endParaRPr lang="en-US" sz="22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33691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Use short sentences and avoid verbosity</a:t>
            </a:r>
          </a:p>
          <a:p>
            <a:pPr eaLnBrk="1" hangingPunct="1"/>
            <a:r>
              <a:rPr lang="en-US" dirty="0" smtClean="0"/>
              <a:t>Use the active versus the passive voice</a:t>
            </a:r>
          </a:p>
          <a:p>
            <a:pPr lvl="1"/>
            <a:r>
              <a:rPr lang="en-US" dirty="0"/>
              <a:t>Active</a:t>
            </a:r>
          </a:p>
          <a:p>
            <a:pPr lvl="2"/>
            <a:r>
              <a:rPr lang="en-US" dirty="0"/>
              <a:t>“Research assistants enrolled eligible patients.”</a:t>
            </a:r>
          </a:p>
          <a:p>
            <a:pPr lvl="1"/>
            <a:r>
              <a:rPr lang="en-US" dirty="0"/>
              <a:t>Passive</a:t>
            </a:r>
          </a:p>
          <a:p>
            <a:pPr lvl="2"/>
            <a:r>
              <a:rPr lang="en-US" dirty="0"/>
              <a:t>“Eligible patients were enrolled by research assistants.”  </a:t>
            </a:r>
          </a:p>
          <a:p>
            <a:pPr lvl="1"/>
            <a:endParaRPr lang="en-US" dirty="0"/>
          </a:p>
          <a:p>
            <a:r>
              <a:rPr lang="en-US" dirty="0" smtClean="0"/>
              <a:t>Minimize </a:t>
            </a:r>
            <a:r>
              <a:rPr lang="en-US" dirty="0"/>
              <a:t>the use of </a:t>
            </a:r>
            <a:r>
              <a:rPr lang="en-US" dirty="0" smtClean="0"/>
              <a:t>abbreviations </a:t>
            </a:r>
            <a:endParaRPr lang="en-US" dirty="0"/>
          </a:p>
          <a:p>
            <a:pPr lvl="1"/>
            <a:r>
              <a:rPr lang="en-US" dirty="0"/>
              <a:t>Spell out the full term the first time followed by the abbreviation in parentheses</a:t>
            </a:r>
          </a:p>
          <a:p>
            <a:pPr lvl="2"/>
            <a:r>
              <a:rPr lang="en-US" dirty="0"/>
              <a:t> “The use of ultrasound (US) in emergency medicine has become…”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thereafter</a:t>
            </a:r>
            <a:r>
              <a:rPr lang="en-US" dirty="0"/>
              <a:t>, use the abbreviation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Writing Tips</a:t>
            </a:r>
          </a:p>
        </p:txBody>
      </p:sp>
    </p:spTree>
    <p:extLst>
      <p:ext uri="{BB962C8B-B14F-4D97-AF65-F5344CB8AC3E}">
        <p14:creationId xmlns:p14="http://schemas.microsoft.com/office/powerpoint/2010/main" val="221907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995672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None/>
            </a:pPr>
            <a:r>
              <a:rPr lang="en-US" sz="2600" dirty="0" smtClean="0"/>
              <a:t>Four essential steps that occur </a:t>
            </a:r>
            <a:r>
              <a:rPr lang="en-US" sz="2600" u="sng" dirty="0" smtClean="0"/>
              <a:t>prior to</a:t>
            </a:r>
            <a:r>
              <a:rPr lang="en-US" sz="2600" dirty="0" smtClean="0"/>
              <a:t> actual writing:</a:t>
            </a:r>
          </a:p>
          <a:p>
            <a:pPr marL="533400" indent="-533400" eaLnBrk="1" hangingPunct="1">
              <a:buFontTx/>
              <a:buNone/>
            </a:pPr>
            <a:endParaRPr lang="en-US" sz="2600" dirty="0" smtClean="0"/>
          </a:p>
          <a:p>
            <a:pPr marL="533400" indent="-533400" eaLnBrk="1" hangingPunct="1"/>
            <a:r>
              <a:rPr lang="en-US" sz="2600" b="1" dirty="0" smtClean="0"/>
              <a:t>1) Finding</a:t>
            </a:r>
            <a:r>
              <a:rPr lang="en-US" sz="2600" dirty="0" smtClean="0"/>
              <a:t> and selecting a journal</a:t>
            </a:r>
          </a:p>
          <a:p>
            <a:pPr marL="533400" indent="-533400" eaLnBrk="1" hangingPunct="1"/>
            <a:endParaRPr lang="en-US" sz="2000" dirty="0" smtClean="0"/>
          </a:p>
          <a:p>
            <a:pPr marL="533400" indent="-533400" eaLnBrk="1" hangingPunct="1"/>
            <a:r>
              <a:rPr lang="en-US" sz="2600" b="1" dirty="0" smtClean="0"/>
              <a:t>2) Determining</a:t>
            </a:r>
            <a:r>
              <a:rPr lang="en-US" sz="2600" dirty="0" smtClean="0"/>
              <a:t> the article category</a:t>
            </a:r>
          </a:p>
          <a:p>
            <a:pPr marL="533400" indent="-533400" eaLnBrk="1" hangingPunct="1"/>
            <a:endParaRPr lang="en-US" sz="2000" b="1" dirty="0"/>
          </a:p>
          <a:p>
            <a:pPr marL="533400" indent="-533400" eaLnBrk="1" hangingPunct="1"/>
            <a:r>
              <a:rPr lang="en-US" sz="2600" b="1" dirty="0" smtClean="0"/>
              <a:t>3) Examining</a:t>
            </a:r>
            <a:r>
              <a:rPr lang="en-US" sz="2600" dirty="0" smtClean="0"/>
              <a:t> the I</a:t>
            </a:r>
            <a:r>
              <a:rPr lang="en-US" sz="2600" i="1" dirty="0" smtClean="0"/>
              <a:t>nstructions for Authors </a:t>
            </a:r>
            <a:r>
              <a:rPr lang="en-US" sz="2600" dirty="0" smtClean="0"/>
              <a:t>in detail</a:t>
            </a:r>
          </a:p>
          <a:p>
            <a:pPr marL="533400" indent="-533400" eaLnBrk="1" hangingPunct="1"/>
            <a:endParaRPr lang="en-US" sz="2000" b="1" dirty="0" smtClean="0"/>
          </a:p>
          <a:p>
            <a:pPr marL="533400" indent="-533400" eaLnBrk="1" hangingPunct="1"/>
            <a:r>
              <a:rPr lang="en-US" sz="2600" b="1" dirty="0" smtClean="0"/>
              <a:t>4) Obtaining</a:t>
            </a:r>
            <a:r>
              <a:rPr lang="en-US" sz="2600" dirty="0" smtClean="0"/>
              <a:t> a copy of the AMA </a:t>
            </a:r>
            <a:r>
              <a:rPr lang="en-US" sz="2600" i="1" dirty="0" smtClean="0"/>
              <a:t>Manual of Style</a:t>
            </a:r>
          </a:p>
          <a:p>
            <a:pPr marL="533400" indent="-533400" eaLnBrk="1" hangingPunct="1"/>
            <a:endParaRPr lang="en-US" sz="2400" i="1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Getting Started	</a:t>
            </a:r>
          </a:p>
        </p:txBody>
      </p:sp>
    </p:spTree>
    <p:extLst>
      <p:ext uri="{BB962C8B-B14F-4D97-AF65-F5344CB8AC3E}">
        <p14:creationId xmlns:p14="http://schemas.microsoft.com/office/powerpoint/2010/main" val="274573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Tx/>
              <a:buNone/>
            </a:pPr>
            <a:r>
              <a:rPr lang="en-US" sz="3600" b="1" smtClean="0"/>
              <a:t>The Review Process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5300" name="Picture 6" descr="MCj028174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962400"/>
            <a:ext cx="18065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566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Cover Letter: 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Address to the editor of the journal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List the title of the article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Identify the journal category for which your manuscript is intended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dentify the corresponding author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Indicate study design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Mention if the work was presented at a conference, if any conflicts of interest or copyright constraints exist 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The Review Process: Cover Letter</a:t>
            </a:r>
          </a:p>
        </p:txBody>
      </p:sp>
    </p:spTree>
    <p:extLst>
      <p:ext uri="{BB962C8B-B14F-4D97-AF65-F5344CB8AC3E}">
        <p14:creationId xmlns:p14="http://schemas.microsoft.com/office/powerpoint/2010/main" val="223440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journals now have an electronic submission process that cuts down on time to decision</a:t>
            </a:r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Google the name of the journal to find the submission website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Upload title page, manuscript, cover letter, tables/figures, and indicate order of authorship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Submitting Your Manuscript </a:t>
            </a:r>
          </a:p>
        </p:txBody>
      </p:sp>
    </p:spTree>
    <p:extLst>
      <p:ext uri="{BB962C8B-B14F-4D97-AF65-F5344CB8AC3E}">
        <p14:creationId xmlns:p14="http://schemas.microsoft.com/office/powerpoint/2010/main" val="50689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/>
            <a:r>
              <a:rPr lang="en-US" sz="2400" dirty="0" smtClean="0"/>
              <a:t>Four decision types:</a:t>
            </a:r>
          </a:p>
          <a:p>
            <a:pPr marL="838200" lvl="1" indent="-381000" eaLnBrk="1" hangingPunct="1"/>
            <a:endParaRPr lang="en-US" sz="2000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dirty="0" smtClean="0"/>
              <a:t>Accepted (extremely rare)</a:t>
            </a:r>
          </a:p>
          <a:p>
            <a:pPr marL="838200" lvl="1" indent="-381000" eaLnBrk="1" hangingPunct="1">
              <a:buFontTx/>
              <a:buAutoNum type="arabicPeriod"/>
            </a:pPr>
            <a:endParaRPr lang="en-US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dirty="0" smtClean="0"/>
              <a:t>Accepted pending revisions</a:t>
            </a:r>
          </a:p>
          <a:p>
            <a:pPr marL="838200" lvl="1" indent="-381000" eaLnBrk="1" hangingPunct="1">
              <a:buFontTx/>
              <a:buAutoNum type="arabicPeriod"/>
            </a:pPr>
            <a:endParaRPr lang="en-US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dirty="0" smtClean="0"/>
              <a:t>Revise and resubmit</a:t>
            </a:r>
          </a:p>
          <a:p>
            <a:pPr marL="1075944" lvl="2" indent="-381000"/>
            <a:r>
              <a:rPr lang="en-US" sz="2200" dirty="0" smtClean="0"/>
              <a:t>Make </a:t>
            </a:r>
            <a:r>
              <a:rPr lang="en-US" sz="2200" dirty="0"/>
              <a:t>sure you address all review comments, even the ones you didn’t </a:t>
            </a:r>
            <a:r>
              <a:rPr lang="en-US" sz="2200" dirty="0" smtClean="0"/>
              <a:t>incorporate, </a:t>
            </a:r>
            <a:r>
              <a:rPr lang="en-US" sz="2200" dirty="0"/>
              <a:t>in the revision cover </a:t>
            </a:r>
            <a:r>
              <a:rPr lang="en-US" sz="2200" dirty="0" smtClean="0"/>
              <a:t>letter</a:t>
            </a:r>
            <a:endParaRPr lang="en-US" sz="2200" dirty="0"/>
          </a:p>
          <a:p>
            <a:pPr marL="838200" lvl="1" indent="-381000" eaLnBrk="1" hangingPunct="1">
              <a:buFontTx/>
              <a:buAutoNum type="arabicPeriod"/>
            </a:pPr>
            <a:endParaRPr lang="en-US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dirty="0" smtClean="0"/>
              <a:t>Rejected (more frequent that you might believe</a:t>
            </a:r>
            <a:endParaRPr lang="en-US" dirty="0"/>
          </a:p>
          <a:p>
            <a:pPr marL="1075944" lvl="2" indent="-381000"/>
            <a:r>
              <a:rPr lang="en-US" dirty="0" smtClean="0"/>
              <a:t>You might have to try 2 – 3 journals before it gets accepted – that’s okay! A publication is a publication. 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Review Process-The Decision</a:t>
            </a:r>
          </a:p>
        </p:txBody>
      </p:sp>
    </p:spTree>
    <p:extLst>
      <p:ext uri="{BB962C8B-B14F-4D97-AF65-F5344CB8AC3E}">
        <p14:creationId xmlns:p14="http://schemas.microsoft.com/office/powerpoint/2010/main" val="285574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dirty="0" err="1" smtClean="0"/>
              <a:t>DeBehnke</a:t>
            </a:r>
            <a:r>
              <a:rPr lang="en-US" sz="2000" dirty="0" smtClean="0"/>
              <a:t> DJ, Kline JA, Shih RD; Research Committee of the Society for Academic Emergency Medicine. Research fundamentals: choosing an appropriate journal, manuscript preparation, and interactions with editors.  </a:t>
            </a:r>
            <a:r>
              <a:rPr lang="en-US" sz="2000" dirty="0" err="1" smtClean="0"/>
              <a:t>Acad</a:t>
            </a:r>
            <a:r>
              <a:rPr lang="en-US" sz="2000" dirty="0" smtClean="0"/>
              <a:t> </a:t>
            </a:r>
            <a:r>
              <a:rPr lang="en-US" sz="2000" dirty="0" err="1" smtClean="0"/>
              <a:t>Emerg</a:t>
            </a:r>
            <a:r>
              <a:rPr lang="en-US" sz="2000" dirty="0" smtClean="0"/>
              <a:t> Med. 2001 Aug;8(8):844-50.</a:t>
            </a:r>
          </a:p>
          <a:p>
            <a:pPr eaLnBrk="1" hangingPunct="1"/>
            <a:r>
              <a:rPr lang="en-US" sz="2000" dirty="0" smtClean="0"/>
              <a:t>Taylor DM, Brown AF. Analysis of the study design and manuscript deficiencies in research articles submitted to Emergency Medicine.  </a:t>
            </a:r>
            <a:r>
              <a:rPr lang="en-US" sz="2000" dirty="0" err="1" smtClean="0"/>
              <a:t>Emerg</a:t>
            </a:r>
            <a:r>
              <a:rPr lang="en-US" sz="2000" dirty="0" smtClean="0"/>
              <a:t> Med (Fremantle). 2001 Dec;13(4):444-50. 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Biros MH.  Advice to authors:  getting published in </a:t>
            </a:r>
            <a:r>
              <a:rPr lang="en-US" sz="2000" i="1" dirty="0"/>
              <a:t>Academic Emergency Medicine</a:t>
            </a:r>
            <a:r>
              <a:rPr lang="en-US" sz="2000" dirty="0"/>
              <a:t>.  Available at:  </a:t>
            </a:r>
            <a:r>
              <a:rPr lang="en-US" sz="2000" dirty="0">
                <a:hlinkClick r:id="rId2"/>
              </a:rPr>
              <a:t>http://www.aemj.org/misc/published.shtml</a:t>
            </a:r>
            <a:r>
              <a:rPr lang="en-US" sz="2000" dirty="0"/>
              <a:t>  Accessed February 20, 2006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Abu-Laban RB. The top 10 errors in EM research.  Presented at:  Society for Academic Emergency Medicine Annual Meeting; May 23</a:t>
            </a:r>
            <a:r>
              <a:rPr lang="en-US" sz="2000" baseline="30000" dirty="0"/>
              <a:t>rd</a:t>
            </a:r>
            <a:r>
              <a:rPr lang="en-US" sz="2000" dirty="0"/>
              <a:t>, 2005; New York City, NY</a:t>
            </a:r>
          </a:p>
          <a:p>
            <a:pPr eaLnBrk="1" hangingPunct="1"/>
            <a:r>
              <a:rPr lang="en-US" sz="2000" dirty="0" smtClean="0"/>
              <a:t>Writing and Publishing a Manuscript. Steve Davis. Emergency Medicine Grand Rounds. September 9, 2010. 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27493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6000" dirty="0" smtClean="0"/>
              <a:t>Start writing! </a:t>
            </a:r>
          </a:p>
          <a:p>
            <a:pPr marL="109728" indent="0" algn="ctr">
              <a:buNone/>
            </a:pPr>
            <a:r>
              <a:rPr lang="en-US" sz="6000">
                <a:sym typeface="Wingdings" pitchFamily="2" charset="2"/>
              </a:rPr>
              <a:t> </a:t>
            </a:r>
            <a:r>
              <a:rPr lang="en-US" sz="6000" smtClean="0">
                <a:sym typeface="Wingdings" pitchFamily="2" charset="2"/>
              </a:rPr>
              <a:t> </a:t>
            </a:r>
            <a:r>
              <a:rPr lang="en-US" sz="6000" dirty="0" smtClean="0">
                <a:sym typeface="Wingdings" pitchFamily="2" charset="2"/>
              </a:rPr>
              <a:t>Good luck!  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5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critical first step is identifying a journal that is the “best fit” for your project/paper.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How?</a:t>
            </a:r>
          </a:p>
          <a:p>
            <a:pPr lvl="1" eaLnBrk="1" hangingPunct="1"/>
            <a:r>
              <a:rPr lang="en-US" dirty="0" smtClean="0"/>
              <a:t>Locate a journal using popular lists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Read the first part of the </a:t>
            </a:r>
            <a:r>
              <a:rPr lang="en-US" i="1" dirty="0" smtClean="0"/>
              <a:t>Instructions for Authors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Getting Started:  </a:t>
            </a:r>
            <a:r>
              <a:rPr lang="en-US" sz="2800" dirty="0" smtClean="0"/>
              <a:t>Finding a Journal</a:t>
            </a:r>
          </a:p>
        </p:txBody>
      </p:sp>
    </p:spTree>
    <p:extLst>
      <p:ext uri="{BB962C8B-B14F-4D97-AF65-F5344CB8AC3E}">
        <p14:creationId xmlns:p14="http://schemas.microsoft.com/office/powerpoint/2010/main" val="260221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Locating a Journal and reading the </a:t>
            </a:r>
            <a:r>
              <a:rPr lang="en-US" u="sng" dirty="0" smtClean="0"/>
              <a:t>first part</a:t>
            </a:r>
            <a:r>
              <a:rPr lang="en-US" dirty="0" smtClean="0"/>
              <a:t> of the author instructions.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Popular Journal Lists by Specialty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>
                <a:hlinkClick r:id="rId2"/>
              </a:rPr>
              <a:t>www.medbioworld.com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hlinkClick r:id="rId3"/>
              </a:rPr>
              <a:t>www.pubmed.com</a:t>
            </a:r>
            <a:endParaRPr lang="en-US" dirty="0" smtClean="0"/>
          </a:p>
          <a:p>
            <a:pPr lvl="2" eaLnBrk="1" hangingPunct="1">
              <a:buFontTx/>
              <a:buNone/>
            </a:pPr>
            <a:endParaRPr lang="en-US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Getting Started:  </a:t>
            </a:r>
            <a:r>
              <a:rPr lang="en-US" sz="2800" dirty="0" smtClean="0"/>
              <a:t>Finding a Journal</a:t>
            </a:r>
          </a:p>
        </p:txBody>
      </p:sp>
    </p:spTree>
    <p:extLst>
      <p:ext uri="{BB962C8B-B14F-4D97-AF65-F5344CB8AC3E}">
        <p14:creationId xmlns:p14="http://schemas.microsoft.com/office/powerpoint/2010/main" val="269118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Tip #1:  One or two potential journals should be identified during the design stage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Tip #2:  Scan two or three recent journal editions for “hot topics”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Tip #3: Examine the Instructions for Authors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Getting Started:  </a:t>
            </a:r>
            <a:r>
              <a:rPr lang="en-US" sz="2800" dirty="0" smtClean="0"/>
              <a:t>Finding a Journal</a:t>
            </a:r>
          </a:p>
        </p:txBody>
      </p:sp>
    </p:spTree>
    <p:extLst>
      <p:ext uri="{BB962C8B-B14F-4D97-AF65-F5344CB8AC3E}">
        <p14:creationId xmlns:p14="http://schemas.microsoft.com/office/powerpoint/2010/main" val="170429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After you have identified a journal, you must determine the article category</a:t>
            </a:r>
          </a:p>
          <a:p>
            <a:pPr lvl="1" eaLnBrk="1" hangingPunct="1"/>
            <a:r>
              <a:rPr lang="en-US" dirty="0" smtClean="0"/>
              <a:t>The category determines how the article is written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Categories are usually topics like: </a:t>
            </a:r>
          </a:p>
          <a:p>
            <a:pPr lvl="2"/>
            <a:r>
              <a:rPr lang="en-US" dirty="0" smtClean="0"/>
              <a:t>Pediatrics </a:t>
            </a:r>
          </a:p>
          <a:p>
            <a:pPr lvl="2"/>
            <a:r>
              <a:rPr lang="en-US" dirty="0" smtClean="0"/>
              <a:t>Public Health </a:t>
            </a:r>
          </a:p>
          <a:p>
            <a:pPr lvl="2"/>
            <a:r>
              <a:rPr lang="en-US" dirty="0" smtClean="0"/>
              <a:t>Infectious Disease </a:t>
            </a:r>
          </a:p>
          <a:p>
            <a:pPr lvl="2"/>
            <a:r>
              <a:rPr lang="en-US" dirty="0" smtClean="0"/>
              <a:t>Imaging</a:t>
            </a:r>
          </a:p>
          <a:p>
            <a:pPr lvl="2"/>
            <a:r>
              <a:rPr lang="en-US" dirty="0" smtClean="0"/>
              <a:t>Etc.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Getting Started: </a:t>
            </a:r>
            <a:r>
              <a:rPr lang="en-US" sz="3200" dirty="0" smtClean="0"/>
              <a:t>Article Category</a:t>
            </a:r>
            <a:r>
              <a:rPr lang="en-US" sz="3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187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9808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manuscript’s topic is not within the journal’s scope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T</a:t>
            </a:r>
            <a:r>
              <a:rPr lang="en-US" dirty="0" smtClean="0"/>
              <a:t>he </a:t>
            </a:r>
            <a:r>
              <a:rPr lang="en-US" dirty="0"/>
              <a:t>scope of a journal can change over </a:t>
            </a:r>
            <a:r>
              <a:rPr lang="en-US" dirty="0" smtClean="0"/>
              <a:t>time</a:t>
            </a:r>
          </a:p>
          <a:p>
            <a:pPr lvl="1"/>
            <a:r>
              <a:rPr lang="en-US" sz="2400" dirty="0" smtClean="0"/>
              <a:t>What a journal published </a:t>
            </a:r>
            <a:r>
              <a:rPr lang="en-US" sz="2400" dirty="0"/>
              <a:t>ten years ago is not necessarily what it will publish today.  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If you are unsure if your topic is within the scope of a journal, email the editor and ask! This can save you a LOT of time and effort. </a:t>
            </a:r>
            <a:endParaRPr lang="en-US" dirty="0"/>
          </a:p>
          <a:p>
            <a:pPr eaLnBrk="1" hangingPunct="1"/>
            <a:endParaRPr lang="en-US" sz="3600" dirty="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Getting Started: </a:t>
            </a:r>
            <a:r>
              <a:rPr lang="en-US" sz="2800" dirty="0" smtClean="0"/>
              <a:t>Fatal Error</a:t>
            </a:r>
          </a:p>
        </p:txBody>
      </p:sp>
    </p:spTree>
    <p:extLst>
      <p:ext uri="{BB962C8B-B14F-4D97-AF65-F5344CB8AC3E}">
        <p14:creationId xmlns:p14="http://schemas.microsoft.com/office/powerpoint/2010/main" val="192052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AMA Manual of </a:t>
            </a:r>
            <a:r>
              <a:rPr lang="en-US" i="1" dirty="0" smtClean="0"/>
              <a:t>Style</a:t>
            </a:r>
          </a:p>
          <a:p>
            <a:endParaRPr lang="en-US" i="1" dirty="0"/>
          </a:p>
          <a:p>
            <a:r>
              <a:rPr lang="en-US" dirty="0"/>
              <a:t>Used by most medical journals.</a:t>
            </a:r>
          </a:p>
          <a:p>
            <a:pPr lvl="1"/>
            <a:r>
              <a:rPr lang="en-US" dirty="0">
                <a:hlinkClick r:id="rId2"/>
              </a:rPr>
              <a:t>http://www.docstyles.com/amaguide.htm</a:t>
            </a:r>
            <a:endParaRPr lang="en-US" dirty="0"/>
          </a:p>
          <a:p>
            <a:pPr lvl="1"/>
            <a:r>
              <a:rPr lang="en-US" dirty="0"/>
              <a:t>Exceptions are administrative journals which may use the APA or Chicago Manual of Style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Started: </a:t>
            </a:r>
            <a:r>
              <a:rPr lang="en-US" sz="3200" dirty="0" smtClean="0"/>
              <a:t>AMA Style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392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1562</TotalTime>
  <Words>2094</Words>
  <Application>Microsoft Macintosh PowerPoint</Application>
  <PresentationFormat>On-screen Show (4:3)</PresentationFormat>
  <Paragraphs>305</Paragraphs>
  <Slides>35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Manuscript &amp; Abstract Preparation</vt:lpstr>
      <vt:lpstr>Getting Started</vt:lpstr>
      <vt:lpstr>Getting Started </vt:lpstr>
      <vt:lpstr>Getting Started:  Finding a Journal</vt:lpstr>
      <vt:lpstr>Getting Started:  Finding a Journal</vt:lpstr>
      <vt:lpstr>Getting Started:  Finding a Journal</vt:lpstr>
      <vt:lpstr>Getting Started: Article Category </vt:lpstr>
      <vt:lpstr>Getting Started: Fatal Error</vt:lpstr>
      <vt:lpstr>Getting Started: AMA Style </vt:lpstr>
      <vt:lpstr>PowerPoint Presentation</vt:lpstr>
      <vt:lpstr>Writing the Manuscript - Overview</vt:lpstr>
      <vt:lpstr>Title </vt:lpstr>
      <vt:lpstr>Abstract </vt:lpstr>
      <vt:lpstr>Abstracts for a Conference</vt:lpstr>
      <vt:lpstr>Introduction</vt:lpstr>
      <vt:lpstr>Introduction: Background</vt:lpstr>
      <vt:lpstr>Introduction:  Background </vt:lpstr>
      <vt:lpstr>Introduction: Importance </vt:lpstr>
      <vt:lpstr>Introduction: Goals &amp; Hypotheses </vt:lpstr>
      <vt:lpstr>Introduction:  Fatal Errors</vt:lpstr>
      <vt:lpstr>Methods Section </vt:lpstr>
      <vt:lpstr>Methods Section </vt:lpstr>
      <vt:lpstr>Results Section </vt:lpstr>
      <vt:lpstr>Results Fatal Errors</vt:lpstr>
      <vt:lpstr>Discussion Section </vt:lpstr>
      <vt:lpstr>Discussion Fatal Errors</vt:lpstr>
      <vt:lpstr>Conclusion Section </vt:lpstr>
      <vt:lpstr>References </vt:lpstr>
      <vt:lpstr>General Writing Tips</vt:lpstr>
      <vt:lpstr>PowerPoint Presentation</vt:lpstr>
      <vt:lpstr>The Review Process: Cover Letter</vt:lpstr>
      <vt:lpstr>Submitting Your Manuscript </vt:lpstr>
      <vt:lpstr>The Review Process-The Decision</vt:lpstr>
      <vt:lpstr>References</vt:lpstr>
      <vt:lpstr>Next Steps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Manuscript Preparation</dc:title>
  <dc:creator>Danielle Davidov</dc:creator>
  <cp:lastModifiedBy>Ashley Singh</cp:lastModifiedBy>
  <cp:revision>32</cp:revision>
  <dcterms:created xsi:type="dcterms:W3CDTF">2011-09-28T15:07:44Z</dcterms:created>
  <dcterms:modified xsi:type="dcterms:W3CDTF">2013-03-18T13:42:25Z</dcterms:modified>
</cp:coreProperties>
</file>