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256" r:id="rId2"/>
    <p:sldId id="313" r:id="rId3"/>
    <p:sldId id="264" r:id="rId4"/>
    <p:sldId id="314" r:id="rId5"/>
    <p:sldId id="267" r:id="rId6"/>
    <p:sldId id="268" r:id="rId7"/>
    <p:sldId id="269" r:id="rId8"/>
    <p:sldId id="270" r:id="rId9"/>
    <p:sldId id="315" r:id="rId10"/>
    <p:sldId id="272" r:id="rId11"/>
    <p:sldId id="273" r:id="rId12"/>
    <p:sldId id="274" r:id="rId13"/>
    <p:sldId id="275" r:id="rId14"/>
    <p:sldId id="276" r:id="rId15"/>
    <p:sldId id="277" r:id="rId16"/>
    <p:sldId id="278" r:id="rId17"/>
    <p:sldId id="279" r:id="rId18"/>
    <p:sldId id="280" r:id="rId19"/>
    <p:sldId id="281" r:id="rId20"/>
    <p:sldId id="283" r:id="rId21"/>
    <p:sldId id="285" r:id="rId22"/>
    <p:sldId id="287" r:id="rId23"/>
    <p:sldId id="290" r:id="rId24"/>
    <p:sldId id="317" r:id="rId25"/>
    <p:sldId id="319" r:id="rId26"/>
    <p:sldId id="31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205" d="100"/>
          <a:sy n="205" d="100"/>
        </p:scale>
        <p:origin x="-2536" y="-104"/>
      </p:cViewPr>
      <p:guideLst>
        <p:guide orient="horz" pos="2160"/>
        <p:guide pos="2880"/>
      </p:guideLst>
    </p:cSldViewPr>
  </p:slideViewPr>
  <p:notesTextViewPr>
    <p:cViewPr>
      <p:scale>
        <a:sx n="1" d="1"/>
        <a:sy n="1" d="1"/>
      </p:scale>
      <p:origin x="0" y="0"/>
    </p:cViewPr>
  </p:notesTextViewPr>
  <p:sorterViewPr>
    <p:cViewPr>
      <p:scale>
        <a:sx n="100" d="100"/>
        <a:sy n="100" d="100"/>
      </p:scale>
      <p:origin x="0" y="420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2693A4-F114-4173-A079-555530EAC46B}" type="datetimeFigureOut">
              <a:rPr lang="en-US" smtClean="0"/>
              <a:t>3/18/13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1473F4-E844-4F14-8655-378591FAF0FE}" type="slidenum">
              <a:rPr lang="en-US" smtClean="0"/>
              <a:t>‹#›</a:t>
            </a:fld>
            <a:endParaRPr lang="en-US"/>
          </a:p>
        </p:txBody>
      </p:sp>
    </p:spTree>
    <p:extLst>
      <p:ext uri="{BB962C8B-B14F-4D97-AF65-F5344CB8AC3E}">
        <p14:creationId xmlns:p14="http://schemas.microsoft.com/office/powerpoint/2010/main" val="3302016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825A17-B85A-475F-83CB-ECDC431D7CCD}" type="slidenum">
              <a:rPr lang="en-US"/>
              <a:pPr/>
              <a:t>10</a:t>
            </a:fld>
            <a:endParaRPr lang="en-US"/>
          </a:p>
        </p:txBody>
      </p:sp>
      <p:sp>
        <p:nvSpPr>
          <p:cNvPr id="527362" name="Rectangle 2"/>
          <p:cNvSpPr>
            <a:spLocks noGrp="1" noRot="1" noChangeAspect="1" noChangeArrowheads="1" noTextEdit="1"/>
          </p:cNvSpPr>
          <p:nvPr>
            <p:ph type="sldImg"/>
          </p:nvPr>
        </p:nvSpPr>
        <p:spPr>
          <a:ln/>
        </p:spPr>
      </p:sp>
      <p:sp>
        <p:nvSpPr>
          <p:cNvPr id="527363" name="Rectangle 3"/>
          <p:cNvSpPr>
            <a:spLocks noGrp="1" noChangeArrowheads="1"/>
          </p:cNvSpPr>
          <p:nvPr>
            <p:ph type="body" idx="1"/>
          </p:nvPr>
        </p:nvSpPr>
        <p:spPr/>
        <p:txBody>
          <a:bodyPr/>
          <a:lstStyle/>
          <a:p>
            <a:r>
              <a:rPr lang="en-US"/>
              <a:t>Example:  coffee causes MI, but smoking is also related to both coffee and MI</a:t>
            </a:r>
          </a:p>
          <a:p>
            <a:r>
              <a:rPr lang="en-US"/>
              <a:t>Steering wheel deformity and major throacic injury</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38D6D7-09B0-4004-91C9-B2BF122A47ED}" type="slidenum">
              <a:rPr lang="en-US"/>
              <a:pPr/>
              <a:t>11</a:t>
            </a:fld>
            <a:endParaRPr lang="en-US"/>
          </a:p>
        </p:txBody>
      </p:sp>
      <p:sp>
        <p:nvSpPr>
          <p:cNvPr id="526338" name="Rectangle 2"/>
          <p:cNvSpPr>
            <a:spLocks noGrp="1" noRot="1" noChangeAspect="1" noChangeArrowheads="1" noTextEdit="1"/>
          </p:cNvSpPr>
          <p:nvPr>
            <p:ph type="sldImg"/>
          </p:nvPr>
        </p:nvSpPr>
        <p:spPr>
          <a:ln/>
        </p:spPr>
      </p:sp>
      <p:sp>
        <p:nvSpPr>
          <p:cNvPr id="526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5CC55C-C25F-4435-9D76-19338DC7226F}" type="slidenum">
              <a:rPr lang="en-US"/>
              <a:pPr/>
              <a:t>12</a:t>
            </a:fld>
            <a:endParaRPr lang="en-US"/>
          </a:p>
        </p:txBody>
      </p:sp>
      <p:sp>
        <p:nvSpPr>
          <p:cNvPr id="525314" name="Rectangle 2"/>
          <p:cNvSpPr>
            <a:spLocks noGrp="1" noRot="1" noChangeAspect="1" noChangeArrowheads="1" noTextEdit="1"/>
          </p:cNvSpPr>
          <p:nvPr>
            <p:ph type="sldImg"/>
          </p:nvPr>
        </p:nvSpPr>
        <p:spPr>
          <a:ln/>
        </p:spPr>
      </p:sp>
      <p:sp>
        <p:nvSpPr>
          <p:cNvPr id="525315" name="Rectangle 3"/>
          <p:cNvSpPr>
            <a:spLocks noGrp="1" noChangeArrowheads="1"/>
          </p:cNvSpPr>
          <p:nvPr>
            <p:ph type="body" idx="1"/>
          </p:nvPr>
        </p:nvSpPr>
        <p:spPr/>
        <p:txBody>
          <a:bodyPr/>
          <a:lstStyle/>
          <a:p>
            <a:r>
              <a:rPr lang="en-US" dirty="0" smtClean="0"/>
              <a:t>We might wrongl</a:t>
            </a:r>
            <a:r>
              <a:rPr lang="en-US" baseline="0" dirty="0" smtClean="0"/>
              <a:t>y conclude that grey hair CAUSED death or we might not realize that mining and exposure to asbestos plays a role in lunch cancer in addition to smoking….</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4F0925-9CE0-4325-8276-4A7E16CDA1D0}" type="slidenum">
              <a:rPr lang="en-US"/>
              <a:pPr/>
              <a:t>13</a:t>
            </a:fld>
            <a:endParaRPr lang="en-US"/>
          </a:p>
        </p:txBody>
      </p:sp>
      <p:sp>
        <p:nvSpPr>
          <p:cNvPr id="524290" name="Rectangle 2"/>
          <p:cNvSpPr>
            <a:spLocks noGrp="1" noRot="1" noChangeAspect="1" noChangeArrowheads="1" noTextEdit="1"/>
          </p:cNvSpPr>
          <p:nvPr>
            <p:ph type="sldImg"/>
          </p:nvPr>
        </p:nvSpPr>
        <p:spPr>
          <a:ln/>
        </p:spPr>
      </p:sp>
      <p:sp>
        <p:nvSpPr>
          <p:cNvPr id="524291" name="Rectangle 3"/>
          <p:cNvSpPr>
            <a:spLocks noGrp="1" noChangeArrowheads="1"/>
          </p:cNvSpPr>
          <p:nvPr>
            <p:ph type="body" idx="1"/>
          </p:nvPr>
        </p:nvSpPr>
        <p:spPr/>
        <p:txBody>
          <a:bodyPr/>
          <a:lstStyle/>
          <a:p>
            <a:r>
              <a:rPr lang="en-US"/>
              <a:t>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8E9AB13-6F4C-47F8-81C0-44F8B0933347}" type="datetimeFigureOut">
              <a:rPr lang="en-US" smtClean="0"/>
              <a:t>3/18/13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7927177-4247-46A0-85E2-1B213ACFA202}"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E9AB13-6F4C-47F8-81C0-44F8B0933347}" type="datetimeFigureOut">
              <a:rPr lang="en-US" smtClean="0"/>
              <a:t>3/18/13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27177-4247-46A0-85E2-1B213ACFA2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E9AB13-6F4C-47F8-81C0-44F8B0933347}" type="datetimeFigureOut">
              <a:rPr lang="en-US" smtClean="0"/>
              <a:t>3/18/13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7927177-4247-46A0-85E2-1B213ACFA2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E9AB13-6F4C-47F8-81C0-44F8B0933347}" type="datetimeFigureOut">
              <a:rPr lang="en-US" smtClean="0"/>
              <a:t>3/18/13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27177-4247-46A0-85E2-1B213ACFA20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8E9AB13-6F4C-47F8-81C0-44F8B0933347}" type="datetimeFigureOut">
              <a:rPr lang="en-US" smtClean="0"/>
              <a:t>3/18/13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7927177-4247-46A0-85E2-1B213ACFA202}"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E9AB13-6F4C-47F8-81C0-44F8B0933347}" type="datetimeFigureOut">
              <a:rPr lang="en-US" smtClean="0"/>
              <a:t>3/18/13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27177-4247-46A0-85E2-1B213ACFA20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E9AB13-6F4C-47F8-81C0-44F8B0933347}" type="datetimeFigureOut">
              <a:rPr lang="en-US" smtClean="0"/>
              <a:t>3/18/13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27177-4247-46A0-85E2-1B213ACFA20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E9AB13-6F4C-47F8-81C0-44F8B0933347}" type="datetimeFigureOut">
              <a:rPr lang="en-US" smtClean="0"/>
              <a:t>3/18/13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27177-4247-46A0-85E2-1B213ACFA202}"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8E9AB13-6F4C-47F8-81C0-44F8B0933347}" type="datetimeFigureOut">
              <a:rPr lang="en-US" smtClean="0"/>
              <a:t>3/18/13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27177-4247-46A0-85E2-1B213ACFA2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E9AB13-6F4C-47F8-81C0-44F8B0933347}" type="datetimeFigureOut">
              <a:rPr lang="en-US" smtClean="0"/>
              <a:t>3/18/13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7927177-4247-46A0-85E2-1B213ACFA202}"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E9AB13-6F4C-47F8-81C0-44F8B0933347}" type="datetimeFigureOut">
              <a:rPr lang="en-US" smtClean="0"/>
              <a:t>3/18/13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27177-4247-46A0-85E2-1B213ACFA202}"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8E9AB13-6F4C-47F8-81C0-44F8B0933347}" type="datetimeFigureOut">
              <a:rPr lang="en-US" smtClean="0"/>
              <a:t>3/18/13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7927177-4247-46A0-85E2-1B213ACFA2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wmf"/></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524000"/>
            <a:ext cx="1981200" cy="2357760"/>
          </a:xfrm>
        </p:spPr>
        <p:txBody>
          <a:bodyPr>
            <a:normAutofit/>
          </a:bodyPr>
          <a:lstStyle/>
          <a:p>
            <a:pPr algn="ctr"/>
            <a:r>
              <a:rPr lang="en-US" dirty="0" smtClean="0"/>
              <a:t>Part 2 of </a:t>
            </a:r>
            <a:r>
              <a:rPr lang="en-US" dirty="0"/>
              <a:t>3</a:t>
            </a:r>
            <a:r>
              <a:rPr lang="en-US" dirty="0" smtClean="0"/>
              <a:t> </a:t>
            </a:r>
          </a:p>
          <a:p>
            <a:pPr algn="ctr"/>
            <a:r>
              <a:rPr lang="en-US" dirty="0" smtClean="0"/>
              <a:t>By: Danielle Davidov, PhD          &amp;</a:t>
            </a:r>
          </a:p>
          <a:p>
            <a:pPr algn="ctr"/>
            <a:r>
              <a:rPr lang="en-US" dirty="0" smtClean="0"/>
              <a:t>Steve Davis, MSW, MPA</a:t>
            </a:r>
          </a:p>
          <a:p>
            <a:endParaRPr lang="en-US" dirty="0"/>
          </a:p>
        </p:txBody>
      </p:sp>
      <p:sp>
        <p:nvSpPr>
          <p:cNvPr id="2" name="Title 1"/>
          <p:cNvSpPr>
            <a:spLocks noGrp="1"/>
          </p:cNvSpPr>
          <p:nvPr>
            <p:ph type="title"/>
          </p:nvPr>
        </p:nvSpPr>
        <p:spPr>
          <a:xfrm>
            <a:off x="457200" y="1524000"/>
            <a:ext cx="6324600" cy="3124200"/>
          </a:xfrm>
        </p:spPr>
        <p:txBody>
          <a:bodyPr>
            <a:normAutofit/>
          </a:bodyPr>
          <a:lstStyle/>
          <a:p>
            <a:pPr algn="ctr"/>
            <a:r>
              <a:rPr lang="en-US" dirty="0" smtClean="0"/>
              <a:t>Introduction to Research: </a:t>
            </a:r>
            <a:br>
              <a:rPr lang="en-US" dirty="0" smtClean="0"/>
            </a:br>
            <a:r>
              <a:rPr lang="en-US" dirty="0" smtClean="0"/>
              <a:t/>
            </a:r>
            <a:br>
              <a:rPr lang="en-US" dirty="0" smtClean="0"/>
            </a:br>
            <a:r>
              <a:rPr lang="en-US" dirty="0" smtClean="0"/>
              <a:t>Measurement</a:t>
            </a:r>
            <a:endParaRPr lang="en-US" dirty="0"/>
          </a:p>
        </p:txBody>
      </p:sp>
    </p:spTree>
    <p:extLst>
      <p:ext uri="{BB962C8B-B14F-4D97-AF65-F5344CB8AC3E}">
        <p14:creationId xmlns:p14="http://schemas.microsoft.com/office/powerpoint/2010/main" val="7279528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9" name="Rectangle 3"/>
          <p:cNvSpPr>
            <a:spLocks noGrp="1" noChangeArrowheads="1"/>
          </p:cNvSpPr>
          <p:nvPr>
            <p:ph idx="1"/>
          </p:nvPr>
        </p:nvSpPr>
        <p:spPr/>
        <p:txBody>
          <a:bodyPr/>
          <a:lstStyle/>
          <a:p>
            <a:pPr>
              <a:buFontTx/>
              <a:buNone/>
            </a:pPr>
            <a:r>
              <a:rPr lang="en-US" sz="2400" dirty="0"/>
              <a:t>Classifying </a:t>
            </a:r>
            <a:r>
              <a:rPr lang="en-US" sz="2400" dirty="0" smtClean="0"/>
              <a:t>Variables: </a:t>
            </a:r>
          </a:p>
          <a:p>
            <a:pPr>
              <a:buFontTx/>
              <a:buNone/>
            </a:pPr>
            <a:endParaRPr lang="en-US" sz="1400" dirty="0"/>
          </a:p>
          <a:p>
            <a:r>
              <a:rPr lang="en-US" sz="2400" dirty="0"/>
              <a:t>Independent Variable</a:t>
            </a:r>
          </a:p>
          <a:p>
            <a:pPr lvl="1"/>
            <a:r>
              <a:rPr lang="en-US" sz="2000" dirty="0"/>
              <a:t>The variable that has an effect on or influences the dependent variable.  This is the </a:t>
            </a:r>
            <a:r>
              <a:rPr lang="en-US" sz="2000" dirty="0" smtClean="0"/>
              <a:t>FACTOR/INTERVENTION</a:t>
            </a:r>
          </a:p>
          <a:p>
            <a:pPr lvl="1"/>
            <a:r>
              <a:rPr lang="en-US" sz="2000" dirty="0" smtClean="0"/>
              <a:t>i.e.) </a:t>
            </a:r>
            <a:r>
              <a:rPr lang="en-US" sz="2000" dirty="0" smtClean="0">
                <a:solidFill>
                  <a:schemeClr val="accent1"/>
                </a:solidFill>
              </a:rPr>
              <a:t>History and Physical Exam or Ultrasound + H &amp; P </a:t>
            </a:r>
            <a:endParaRPr lang="en-US" sz="2000" dirty="0">
              <a:solidFill>
                <a:schemeClr val="accent1"/>
              </a:solidFill>
            </a:endParaRPr>
          </a:p>
          <a:p>
            <a:endParaRPr lang="en-US" sz="2400" dirty="0" smtClean="0"/>
          </a:p>
          <a:p>
            <a:r>
              <a:rPr lang="en-US" sz="2400" dirty="0" smtClean="0"/>
              <a:t>Dependent </a:t>
            </a:r>
            <a:r>
              <a:rPr lang="en-US" sz="2400" dirty="0"/>
              <a:t>Variable</a:t>
            </a:r>
          </a:p>
          <a:p>
            <a:pPr lvl="1"/>
            <a:r>
              <a:rPr lang="en-US" sz="2000" dirty="0"/>
              <a:t>The variable that is </a:t>
            </a:r>
            <a:r>
              <a:rPr lang="en-US" sz="2000" dirty="0" smtClean="0"/>
              <a:t>affected </a:t>
            </a:r>
            <a:r>
              <a:rPr lang="en-US" sz="2000" dirty="0"/>
              <a:t>by, or dependent upon, the independent variable.  This is the </a:t>
            </a:r>
            <a:r>
              <a:rPr lang="en-US" sz="2000" dirty="0" smtClean="0"/>
              <a:t>OUTCOME</a:t>
            </a:r>
          </a:p>
          <a:p>
            <a:pPr lvl="1"/>
            <a:r>
              <a:rPr lang="en-US" sz="2000" dirty="0" smtClean="0"/>
              <a:t>i.e.) </a:t>
            </a:r>
            <a:r>
              <a:rPr lang="en-US" sz="2000" dirty="0" smtClean="0">
                <a:solidFill>
                  <a:schemeClr val="accent1"/>
                </a:solidFill>
              </a:rPr>
              <a:t>Patient Satisfaction</a:t>
            </a:r>
            <a:endParaRPr lang="en-US" sz="2000" dirty="0">
              <a:solidFill>
                <a:schemeClr val="accent1"/>
              </a:solidFill>
            </a:endParaRPr>
          </a:p>
        </p:txBody>
      </p:sp>
      <p:sp>
        <p:nvSpPr>
          <p:cNvPr id="444418" name="Rectangle 2"/>
          <p:cNvSpPr>
            <a:spLocks noGrp="1" noChangeArrowheads="1"/>
          </p:cNvSpPr>
          <p:nvPr>
            <p:ph type="title"/>
          </p:nvPr>
        </p:nvSpPr>
        <p:spPr/>
        <p:txBody>
          <a:bodyPr/>
          <a:lstStyle/>
          <a:p>
            <a:r>
              <a:rPr lang="en-US" sz="3200"/>
              <a:t>Identification &amp; Definition of Variables</a:t>
            </a:r>
          </a:p>
        </p:txBody>
      </p:sp>
    </p:spTree>
    <p:extLst>
      <p:ext uri="{BB962C8B-B14F-4D97-AF65-F5344CB8AC3E}">
        <p14:creationId xmlns:p14="http://schemas.microsoft.com/office/powerpoint/2010/main" val="3332391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9" name="Rectangle 3"/>
          <p:cNvSpPr>
            <a:spLocks noGrp="1" noChangeArrowheads="1"/>
          </p:cNvSpPr>
          <p:nvPr>
            <p:ph idx="1"/>
          </p:nvPr>
        </p:nvSpPr>
        <p:spPr/>
        <p:txBody>
          <a:bodyPr/>
          <a:lstStyle/>
          <a:p>
            <a:pPr>
              <a:buFontTx/>
              <a:buNone/>
            </a:pPr>
            <a:r>
              <a:rPr lang="en-US" sz="2400" dirty="0"/>
              <a:t>Classifying Variables (continued</a:t>
            </a:r>
            <a:r>
              <a:rPr lang="en-US" sz="2400" dirty="0" smtClean="0"/>
              <a:t>)</a:t>
            </a:r>
          </a:p>
          <a:p>
            <a:pPr>
              <a:buFontTx/>
              <a:buNone/>
            </a:pPr>
            <a:endParaRPr lang="en-US" dirty="0"/>
          </a:p>
          <a:p>
            <a:r>
              <a:rPr lang="en-US" dirty="0"/>
              <a:t>Confounding Variables –a variable that is related to both the independent and the dependent </a:t>
            </a:r>
            <a:r>
              <a:rPr lang="en-US" dirty="0" smtClean="0"/>
              <a:t>variable</a:t>
            </a:r>
          </a:p>
          <a:p>
            <a:pPr lvl="1"/>
            <a:r>
              <a:rPr lang="en-US" dirty="0" smtClean="0"/>
              <a:t>CONFOUNDER or CONTROL variable </a:t>
            </a:r>
          </a:p>
          <a:p>
            <a:pPr lvl="1"/>
            <a:r>
              <a:rPr lang="en-US" dirty="0" smtClean="0"/>
              <a:t>Common confounders/controls in medical research: </a:t>
            </a:r>
          </a:p>
          <a:p>
            <a:pPr lvl="2"/>
            <a:r>
              <a:rPr lang="en-US" dirty="0" smtClean="0"/>
              <a:t>Age</a:t>
            </a:r>
          </a:p>
          <a:p>
            <a:pPr lvl="2"/>
            <a:r>
              <a:rPr lang="en-US" dirty="0" smtClean="0"/>
              <a:t>Gender</a:t>
            </a:r>
          </a:p>
          <a:p>
            <a:pPr lvl="2"/>
            <a:r>
              <a:rPr lang="en-US" dirty="0" smtClean="0"/>
              <a:t>Race</a:t>
            </a:r>
          </a:p>
          <a:p>
            <a:pPr lvl="2"/>
            <a:r>
              <a:rPr lang="en-US" dirty="0" smtClean="0"/>
              <a:t>Severity of Illness </a:t>
            </a:r>
            <a:endParaRPr lang="en-US" dirty="0"/>
          </a:p>
          <a:p>
            <a:pPr lvl="2"/>
            <a:endParaRPr lang="en-US" dirty="0"/>
          </a:p>
        </p:txBody>
      </p:sp>
      <p:sp>
        <p:nvSpPr>
          <p:cNvPr id="470018" name="Rectangle 2"/>
          <p:cNvSpPr>
            <a:spLocks noGrp="1" noChangeArrowheads="1"/>
          </p:cNvSpPr>
          <p:nvPr>
            <p:ph type="title"/>
          </p:nvPr>
        </p:nvSpPr>
        <p:spPr/>
        <p:txBody>
          <a:bodyPr/>
          <a:lstStyle/>
          <a:p>
            <a:r>
              <a:rPr lang="en-US" sz="3200"/>
              <a:t>Identification &amp; Definition of Variables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4320886"/>
            <a:ext cx="2657475"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95082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7" name="Rectangle 3"/>
          <p:cNvSpPr>
            <a:spLocks noGrp="1" noChangeArrowheads="1"/>
          </p:cNvSpPr>
          <p:nvPr>
            <p:ph idx="1"/>
          </p:nvPr>
        </p:nvSpPr>
        <p:spPr/>
        <p:txBody>
          <a:bodyPr/>
          <a:lstStyle/>
          <a:p>
            <a:pPr>
              <a:buFontTx/>
              <a:buNone/>
            </a:pPr>
            <a:r>
              <a:rPr lang="en-US" dirty="0"/>
              <a:t>Controlling for Confounding Variables </a:t>
            </a:r>
          </a:p>
          <a:p>
            <a:pPr lvl="1"/>
            <a:r>
              <a:rPr lang="en-US" dirty="0" smtClean="0"/>
              <a:t>Not adequately controlling for confounding variables can have disastrous consequences on your research </a:t>
            </a:r>
          </a:p>
          <a:p>
            <a:pPr lvl="1"/>
            <a:r>
              <a:rPr lang="en-US" dirty="0"/>
              <a:t>Identify and define as many as possible</a:t>
            </a:r>
          </a:p>
          <a:p>
            <a:pPr lvl="2"/>
            <a:r>
              <a:rPr lang="en-US" dirty="0" smtClean="0"/>
              <a:t>From </a:t>
            </a:r>
            <a:r>
              <a:rPr lang="en-US" dirty="0"/>
              <a:t>previous literature</a:t>
            </a:r>
          </a:p>
          <a:p>
            <a:pPr lvl="2"/>
            <a:r>
              <a:rPr lang="en-US" dirty="0"/>
              <a:t>From clinical observations</a:t>
            </a:r>
          </a:p>
          <a:p>
            <a:pPr lvl="2"/>
            <a:r>
              <a:rPr lang="en-US" dirty="0"/>
              <a:t>From theory</a:t>
            </a:r>
          </a:p>
          <a:p>
            <a:pPr lvl="2"/>
            <a:endParaRPr lang="en-US" dirty="0"/>
          </a:p>
          <a:p>
            <a:pPr lvl="2"/>
            <a:endParaRPr lang="en-US" dirty="0" smtClean="0"/>
          </a:p>
        </p:txBody>
      </p:sp>
      <p:sp>
        <p:nvSpPr>
          <p:cNvPr id="472066" name="Rectangle 2"/>
          <p:cNvSpPr>
            <a:spLocks noGrp="1" noChangeArrowheads="1"/>
          </p:cNvSpPr>
          <p:nvPr>
            <p:ph type="title"/>
          </p:nvPr>
        </p:nvSpPr>
        <p:spPr/>
        <p:txBody>
          <a:bodyPr/>
          <a:lstStyle/>
          <a:p>
            <a:r>
              <a:rPr lang="en-US" sz="3200"/>
              <a:t>Identification &amp; Definition of Variables</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191000"/>
            <a:ext cx="4682183"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19480" r="9467" b="4201"/>
          <a:stretch/>
        </p:blipFill>
        <p:spPr bwMode="auto">
          <a:xfrm>
            <a:off x="5181600" y="3276600"/>
            <a:ext cx="3489982"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306455" y="5791200"/>
            <a:ext cx="4191000" cy="738664"/>
          </a:xfrm>
          <a:prstGeom prst="rect">
            <a:avLst/>
          </a:prstGeom>
          <a:solidFill>
            <a:schemeClr val="tx2">
              <a:lumMod val="40000"/>
              <a:lumOff val="60000"/>
            </a:schemeClr>
          </a:solidFill>
          <a:effectLst>
            <a:glow rad="127000">
              <a:schemeClr val="tx1"/>
            </a:glow>
          </a:effectLst>
        </p:spPr>
        <p:txBody>
          <a:bodyPr wrap="square" rtlCol="0">
            <a:spAutoFit/>
          </a:bodyPr>
          <a:lstStyle/>
          <a:p>
            <a:r>
              <a:rPr lang="en-US" sz="1400" dirty="0" smtClean="0"/>
              <a:t>What if we didn’t consider these important variables when examining the relationship between the Independent and Dependent variables???  </a:t>
            </a:r>
            <a:endParaRPr lang="en-US" sz="1400" dirty="0"/>
          </a:p>
        </p:txBody>
      </p:sp>
      <p:sp>
        <p:nvSpPr>
          <p:cNvPr id="4" name="Curved Up Arrow 3"/>
          <p:cNvSpPr/>
          <p:nvPr/>
        </p:nvSpPr>
        <p:spPr>
          <a:xfrm rot="14342031">
            <a:off x="7053695" y="4013009"/>
            <a:ext cx="2384600" cy="98172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urved Down Arrow 4"/>
          <p:cNvSpPr/>
          <p:nvPr/>
        </p:nvSpPr>
        <p:spPr>
          <a:xfrm rot="11179771">
            <a:off x="2568287" y="6156861"/>
            <a:ext cx="1709053" cy="6226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957062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3" name="Rectangle 3"/>
          <p:cNvSpPr>
            <a:spLocks noGrp="1" noChangeArrowheads="1"/>
          </p:cNvSpPr>
          <p:nvPr>
            <p:ph idx="1"/>
          </p:nvPr>
        </p:nvSpPr>
        <p:spPr/>
        <p:txBody>
          <a:bodyPr>
            <a:normAutofit/>
          </a:bodyPr>
          <a:lstStyle/>
          <a:p>
            <a:r>
              <a:rPr lang="en-US" sz="2400" dirty="0"/>
              <a:t>Operationalizing variables</a:t>
            </a:r>
          </a:p>
          <a:p>
            <a:pPr lvl="1"/>
            <a:r>
              <a:rPr lang="en-US" sz="2000" dirty="0"/>
              <a:t>The process of defining variables in a measurable way.</a:t>
            </a:r>
          </a:p>
        </p:txBody>
      </p:sp>
      <p:sp>
        <p:nvSpPr>
          <p:cNvPr id="471042" name="Rectangle 2"/>
          <p:cNvSpPr>
            <a:spLocks noGrp="1" noChangeArrowheads="1"/>
          </p:cNvSpPr>
          <p:nvPr>
            <p:ph type="title"/>
          </p:nvPr>
        </p:nvSpPr>
        <p:spPr/>
        <p:txBody>
          <a:bodyPr/>
          <a:lstStyle/>
          <a:p>
            <a:r>
              <a:rPr lang="en-US" sz="3200"/>
              <a:t>Identification &amp; Definition of Variables</a:t>
            </a:r>
          </a:p>
        </p:txBody>
      </p:sp>
      <p:pic>
        <p:nvPicPr>
          <p:cNvPr id="471045" name="Picture 5" descr="MCj021567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2743200"/>
            <a:ext cx="1535113" cy="3824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4321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1" name="Rectangle 3"/>
          <p:cNvSpPr>
            <a:spLocks noGrp="1" noChangeArrowheads="1"/>
          </p:cNvSpPr>
          <p:nvPr>
            <p:ph idx="1"/>
          </p:nvPr>
        </p:nvSpPr>
        <p:spPr/>
        <p:txBody>
          <a:bodyPr/>
          <a:lstStyle/>
          <a:p>
            <a:pPr>
              <a:lnSpc>
                <a:spcPct val="90000"/>
              </a:lnSpc>
            </a:pPr>
            <a:r>
              <a:rPr lang="en-US" sz="3600" dirty="0" smtClean="0"/>
              <a:t> Levels </a:t>
            </a:r>
            <a:r>
              <a:rPr lang="en-US" sz="3600" dirty="0"/>
              <a:t>of Measurement	</a:t>
            </a:r>
            <a:r>
              <a:rPr lang="en-US" sz="3600" dirty="0" smtClean="0"/>
              <a:t>(NOIR)</a:t>
            </a:r>
            <a:endParaRPr lang="en-US" sz="3600" dirty="0"/>
          </a:p>
          <a:p>
            <a:pPr>
              <a:lnSpc>
                <a:spcPct val="90000"/>
              </a:lnSpc>
            </a:pPr>
            <a:endParaRPr lang="en-US" sz="3200" dirty="0"/>
          </a:p>
          <a:p>
            <a:pPr lvl="1">
              <a:lnSpc>
                <a:spcPct val="90000"/>
              </a:lnSpc>
            </a:pPr>
            <a:r>
              <a:rPr lang="en-US" sz="2000" dirty="0"/>
              <a:t>Nominal</a:t>
            </a:r>
          </a:p>
          <a:p>
            <a:pPr lvl="1">
              <a:lnSpc>
                <a:spcPct val="90000"/>
              </a:lnSpc>
            </a:pPr>
            <a:endParaRPr lang="en-US" sz="2000" dirty="0"/>
          </a:p>
          <a:p>
            <a:pPr lvl="1">
              <a:lnSpc>
                <a:spcPct val="90000"/>
              </a:lnSpc>
            </a:pPr>
            <a:r>
              <a:rPr lang="en-US" sz="2000" dirty="0"/>
              <a:t>Ordinal</a:t>
            </a:r>
          </a:p>
          <a:p>
            <a:pPr lvl="1">
              <a:lnSpc>
                <a:spcPct val="90000"/>
              </a:lnSpc>
            </a:pPr>
            <a:endParaRPr lang="en-US" sz="2000" dirty="0"/>
          </a:p>
          <a:p>
            <a:pPr lvl="1">
              <a:lnSpc>
                <a:spcPct val="90000"/>
              </a:lnSpc>
            </a:pPr>
            <a:r>
              <a:rPr lang="en-US" sz="2000" dirty="0"/>
              <a:t>Interval</a:t>
            </a:r>
          </a:p>
          <a:p>
            <a:pPr lvl="1">
              <a:lnSpc>
                <a:spcPct val="90000"/>
              </a:lnSpc>
            </a:pPr>
            <a:endParaRPr lang="en-US" sz="2000" dirty="0"/>
          </a:p>
          <a:p>
            <a:pPr lvl="1">
              <a:lnSpc>
                <a:spcPct val="90000"/>
              </a:lnSpc>
            </a:pPr>
            <a:r>
              <a:rPr lang="en-US" sz="2000" dirty="0"/>
              <a:t>Ratio</a:t>
            </a:r>
          </a:p>
        </p:txBody>
      </p:sp>
      <p:sp>
        <p:nvSpPr>
          <p:cNvPr id="473090" name="Rectangle 2"/>
          <p:cNvSpPr>
            <a:spLocks noGrp="1" noChangeArrowheads="1"/>
          </p:cNvSpPr>
          <p:nvPr>
            <p:ph type="title"/>
          </p:nvPr>
        </p:nvSpPr>
        <p:spPr/>
        <p:txBody>
          <a:bodyPr/>
          <a:lstStyle/>
          <a:p>
            <a:r>
              <a:rPr lang="en-US" sz="3200"/>
              <a:t>Identification &amp; Definition of Variables</a:t>
            </a:r>
          </a:p>
        </p:txBody>
      </p:sp>
      <p:sp>
        <p:nvSpPr>
          <p:cNvPr id="473093" name="Line 5"/>
          <p:cNvSpPr>
            <a:spLocks noChangeShapeType="1"/>
          </p:cNvSpPr>
          <p:nvPr/>
        </p:nvSpPr>
        <p:spPr bwMode="auto">
          <a:xfrm>
            <a:off x="4267200" y="2667000"/>
            <a:ext cx="0" cy="2895600"/>
          </a:xfrm>
          <a:prstGeom prst="line">
            <a:avLst/>
          </a:prstGeom>
          <a:noFill/>
          <a:ln w="161925"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3094" name="Text Box 6"/>
          <p:cNvSpPr txBox="1">
            <a:spLocks noChangeArrowheads="1"/>
          </p:cNvSpPr>
          <p:nvPr/>
        </p:nvSpPr>
        <p:spPr bwMode="auto">
          <a:xfrm>
            <a:off x="4585855" y="26670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dirty="0"/>
              <a:t>Lower</a:t>
            </a:r>
          </a:p>
        </p:txBody>
      </p:sp>
      <p:sp>
        <p:nvSpPr>
          <p:cNvPr id="473095" name="Text Box 7"/>
          <p:cNvSpPr txBox="1">
            <a:spLocks noChangeArrowheads="1"/>
          </p:cNvSpPr>
          <p:nvPr/>
        </p:nvSpPr>
        <p:spPr bwMode="auto">
          <a:xfrm>
            <a:off x="4572000" y="46482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dirty="0"/>
              <a:t>Higher</a:t>
            </a:r>
          </a:p>
        </p:txBody>
      </p:sp>
    </p:spTree>
    <p:extLst>
      <p:ext uri="{BB962C8B-B14F-4D97-AF65-F5344CB8AC3E}">
        <p14:creationId xmlns:p14="http://schemas.microsoft.com/office/powerpoint/2010/main" val="22561588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5" name="Rectangle 3"/>
          <p:cNvSpPr>
            <a:spLocks noGrp="1" noChangeArrowheads="1"/>
          </p:cNvSpPr>
          <p:nvPr>
            <p:ph idx="1"/>
          </p:nvPr>
        </p:nvSpPr>
        <p:spPr/>
        <p:txBody>
          <a:bodyPr>
            <a:normAutofit lnSpcReduction="10000"/>
          </a:bodyPr>
          <a:lstStyle/>
          <a:p>
            <a:r>
              <a:rPr lang="en-US" sz="2400" dirty="0"/>
              <a:t>Characteristic </a:t>
            </a:r>
            <a:r>
              <a:rPr lang="en-US" sz="2400" dirty="0" smtClean="0"/>
              <a:t>data that cannot be rank </a:t>
            </a:r>
            <a:r>
              <a:rPr lang="en-US" sz="2400" dirty="0"/>
              <a:t>o</a:t>
            </a:r>
            <a:r>
              <a:rPr lang="en-US" sz="2400" dirty="0" smtClean="0"/>
              <a:t>rdered </a:t>
            </a:r>
          </a:p>
          <a:p>
            <a:endParaRPr lang="en-US" sz="2400" dirty="0" smtClean="0"/>
          </a:p>
          <a:p>
            <a:r>
              <a:rPr lang="en-US" sz="2400" dirty="0" smtClean="0"/>
              <a:t>This data is “categorical” – made up of “categories”, not “levels” or “increments” </a:t>
            </a:r>
          </a:p>
          <a:p>
            <a:pPr lvl="1"/>
            <a:r>
              <a:rPr lang="en-US" sz="2000" dirty="0" smtClean="0"/>
              <a:t>Ex) Ice cream flavors—vanilla is not “better” or “more” than chocolate </a:t>
            </a:r>
            <a:endParaRPr lang="en-US" sz="2000" dirty="0"/>
          </a:p>
          <a:p>
            <a:pPr lvl="1"/>
            <a:r>
              <a:rPr lang="en-US" sz="2000" dirty="0" smtClean="0"/>
              <a:t>Examples</a:t>
            </a:r>
            <a:r>
              <a:rPr lang="en-US" sz="2000" dirty="0"/>
              <a:t>:  </a:t>
            </a:r>
            <a:r>
              <a:rPr lang="en-US" sz="2000" dirty="0" smtClean="0"/>
              <a:t>Gender</a:t>
            </a:r>
            <a:r>
              <a:rPr lang="en-US" sz="2000" dirty="0"/>
              <a:t>, Race, </a:t>
            </a:r>
            <a:r>
              <a:rPr lang="en-US" sz="2000" dirty="0" smtClean="0"/>
              <a:t>Student,</a:t>
            </a:r>
          </a:p>
          <a:p>
            <a:pPr marL="365760" lvl="1" indent="0">
              <a:buNone/>
            </a:pPr>
            <a:r>
              <a:rPr lang="en-US" sz="2000" dirty="0" smtClean="0"/>
              <a:t>  Marital Status, State or Country of Residence,</a:t>
            </a:r>
          </a:p>
          <a:p>
            <a:pPr marL="365760" lvl="1" indent="0">
              <a:buNone/>
            </a:pPr>
            <a:r>
              <a:rPr lang="en-US" sz="2000" dirty="0"/>
              <a:t> </a:t>
            </a:r>
            <a:r>
              <a:rPr lang="en-US" sz="2000" dirty="0" smtClean="0"/>
              <a:t> Insurance Status, Discharge Status, etc.  </a:t>
            </a:r>
          </a:p>
          <a:p>
            <a:pPr lvl="1"/>
            <a:r>
              <a:rPr lang="en-US" sz="2000" dirty="0" smtClean="0"/>
              <a:t>Yes/No Responses are Nominal </a:t>
            </a:r>
          </a:p>
          <a:p>
            <a:pPr lvl="1"/>
            <a:r>
              <a:rPr lang="en-US" sz="2000" dirty="0" smtClean="0"/>
              <a:t>This type of data is usually “descriptive” </a:t>
            </a:r>
          </a:p>
          <a:p>
            <a:pPr lvl="2"/>
            <a:r>
              <a:rPr lang="en-US" sz="1800" dirty="0" smtClean="0"/>
              <a:t>Used to describe a population or sample </a:t>
            </a:r>
            <a:endParaRPr lang="en-US" sz="1800" dirty="0"/>
          </a:p>
        </p:txBody>
      </p:sp>
      <p:sp>
        <p:nvSpPr>
          <p:cNvPr id="474114" name="Rectangle 2"/>
          <p:cNvSpPr>
            <a:spLocks noGrp="1" noChangeArrowheads="1"/>
          </p:cNvSpPr>
          <p:nvPr>
            <p:ph type="title"/>
          </p:nvPr>
        </p:nvSpPr>
        <p:spPr/>
        <p:txBody>
          <a:bodyPr/>
          <a:lstStyle/>
          <a:p>
            <a:r>
              <a:rPr lang="en-US" dirty="0"/>
              <a:t>Nominal Level Data	</a:t>
            </a:r>
          </a:p>
        </p:txBody>
      </p:sp>
      <p:pic>
        <p:nvPicPr>
          <p:cNvPr id="474116" name="Picture 4" descr="pe03166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4114800"/>
            <a:ext cx="2346325" cy="2474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6287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9" name="Rectangle 3"/>
          <p:cNvSpPr>
            <a:spLocks noGrp="1" noChangeArrowheads="1"/>
          </p:cNvSpPr>
          <p:nvPr>
            <p:ph idx="1"/>
          </p:nvPr>
        </p:nvSpPr>
        <p:spPr>
          <a:xfrm>
            <a:off x="228601" y="1719071"/>
            <a:ext cx="8560292" cy="4407408"/>
          </a:xfrm>
        </p:spPr>
        <p:txBody>
          <a:bodyPr/>
          <a:lstStyle/>
          <a:p>
            <a:r>
              <a:rPr lang="en-US" dirty="0"/>
              <a:t>Data </a:t>
            </a:r>
            <a:r>
              <a:rPr lang="en-US" dirty="0" smtClean="0"/>
              <a:t>that can be rank ordered but that do not have measurable distances between each level of rank  </a:t>
            </a:r>
          </a:p>
          <a:p>
            <a:pPr lvl="2"/>
            <a:r>
              <a:rPr lang="en-US" dirty="0" err="1" smtClean="0"/>
              <a:t>Likert</a:t>
            </a:r>
            <a:r>
              <a:rPr lang="en-US" dirty="0" smtClean="0"/>
              <a:t> Scales - Strongly Disagree to Strongly Agree</a:t>
            </a:r>
          </a:p>
          <a:p>
            <a:pPr lvl="2"/>
            <a:r>
              <a:rPr lang="en-US" dirty="0" smtClean="0"/>
              <a:t>Class rank - Freshman</a:t>
            </a:r>
            <a:r>
              <a:rPr lang="en-US" dirty="0"/>
              <a:t>, Sophomore, Junior, Senior</a:t>
            </a:r>
            <a:r>
              <a:rPr lang="en-US" dirty="0" smtClean="0"/>
              <a:t>; PGY-I</a:t>
            </a:r>
            <a:r>
              <a:rPr lang="en-US" dirty="0"/>
              <a:t>, PGY-II, PGY-III </a:t>
            </a:r>
          </a:p>
          <a:p>
            <a:pPr lvl="2"/>
            <a:r>
              <a:rPr lang="en-US" dirty="0"/>
              <a:t>Degree of </a:t>
            </a:r>
            <a:r>
              <a:rPr lang="en-US" dirty="0" smtClean="0"/>
              <a:t>illness:  None</a:t>
            </a:r>
            <a:r>
              <a:rPr lang="en-US" dirty="0"/>
              <a:t>, </a:t>
            </a:r>
            <a:r>
              <a:rPr lang="en-US" dirty="0" smtClean="0"/>
              <a:t>Mild</a:t>
            </a:r>
            <a:r>
              <a:rPr lang="en-US" dirty="0"/>
              <a:t>, </a:t>
            </a:r>
            <a:r>
              <a:rPr lang="en-US" dirty="0" smtClean="0"/>
              <a:t>Moderate</a:t>
            </a:r>
            <a:r>
              <a:rPr lang="en-US" dirty="0"/>
              <a:t>, </a:t>
            </a:r>
            <a:r>
              <a:rPr lang="en-US" dirty="0" smtClean="0"/>
              <a:t>Severe </a:t>
            </a:r>
            <a:endParaRPr lang="en-US" dirty="0"/>
          </a:p>
          <a:p>
            <a:pPr marL="274320" lvl="1" indent="-228600">
              <a:buClr>
                <a:schemeClr val="accent1"/>
              </a:buClr>
              <a:buFont typeface="Wingdings 2" pitchFamily="18" charset="2"/>
              <a:buChar char=""/>
            </a:pPr>
            <a:r>
              <a:rPr lang="en-US" dirty="0" smtClean="0"/>
              <a:t>Senior </a:t>
            </a:r>
            <a:r>
              <a:rPr lang="en-US" dirty="0"/>
              <a:t>is a higher rank </a:t>
            </a:r>
            <a:r>
              <a:rPr lang="en-US" dirty="0" smtClean="0"/>
              <a:t>than Freshman</a:t>
            </a:r>
            <a:r>
              <a:rPr lang="en-US" dirty="0"/>
              <a:t>, but there </a:t>
            </a:r>
            <a:endParaRPr lang="en-US" dirty="0" smtClean="0"/>
          </a:p>
          <a:p>
            <a:pPr marL="45720" lvl="1" indent="0">
              <a:buClr>
                <a:schemeClr val="accent1"/>
              </a:buClr>
              <a:buNone/>
            </a:pPr>
            <a:r>
              <a:rPr lang="en-US" dirty="0"/>
              <a:t> </a:t>
            </a:r>
            <a:r>
              <a:rPr lang="en-US" dirty="0" smtClean="0"/>
              <a:t>  is </a:t>
            </a:r>
            <a:r>
              <a:rPr lang="en-US" dirty="0"/>
              <a:t>no way to </a:t>
            </a:r>
            <a:r>
              <a:rPr lang="en-US" dirty="0" smtClean="0"/>
              <a:t>quantify </a:t>
            </a:r>
            <a:r>
              <a:rPr lang="en-US" u="sng" dirty="0" smtClean="0"/>
              <a:t>how </a:t>
            </a:r>
            <a:r>
              <a:rPr lang="en-US" u="sng" dirty="0"/>
              <a:t>much</a:t>
            </a:r>
            <a:r>
              <a:rPr lang="en-US" dirty="0"/>
              <a:t> higher Senior </a:t>
            </a:r>
            <a:endParaRPr lang="en-US" dirty="0" smtClean="0"/>
          </a:p>
          <a:p>
            <a:pPr marL="45720" lvl="1" indent="0">
              <a:buClr>
                <a:schemeClr val="accent1"/>
              </a:buClr>
              <a:buNone/>
            </a:pPr>
            <a:r>
              <a:rPr lang="en-US" dirty="0"/>
              <a:t> </a:t>
            </a:r>
            <a:r>
              <a:rPr lang="en-US" dirty="0" smtClean="0"/>
              <a:t>  is vs. “</a:t>
            </a:r>
            <a:r>
              <a:rPr lang="en-US" dirty="0"/>
              <a:t>Freshman” or how much “more” illness </a:t>
            </a:r>
            <a:endParaRPr lang="en-US" dirty="0" smtClean="0"/>
          </a:p>
          <a:p>
            <a:pPr marL="45720" lvl="1" indent="0">
              <a:buClr>
                <a:schemeClr val="accent1"/>
              </a:buClr>
              <a:buNone/>
            </a:pPr>
            <a:r>
              <a:rPr lang="en-US" dirty="0"/>
              <a:t> </a:t>
            </a:r>
            <a:r>
              <a:rPr lang="en-US" dirty="0" smtClean="0"/>
              <a:t>  those </a:t>
            </a:r>
            <a:r>
              <a:rPr lang="en-US" dirty="0"/>
              <a:t>with a severe illness have compared to </a:t>
            </a:r>
            <a:endParaRPr lang="en-US" dirty="0" smtClean="0"/>
          </a:p>
          <a:p>
            <a:pPr marL="45720" lvl="1" indent="0">
              <a:buClr>
                <a:schemeClr val="accent1"/>
              </a:buClr>
              <a:buNone/>
            </a:pPr>
            <a:r>
              <a:rPr lang="en-US" dirty="0"/>
              <a:t> </a:t>
            </a:r>
            <a:r>
              <a:rPr lang="en-US" dirty="0" smtClean="0"/>
              <a:t>  those </a:t>
            </a:r>
            <a:r>
              <a:rPr lang="en-US" dirty="0"/>
              <a:t>with a mild illness</a:t>
            </a:r>
          </a:p>
          <a:p>
            <a:endParaRPr lang="en-US" dirty="0" smtClean="0"/>
          </a:p>
          <a:p>
            <a:pPr lvl="1"/>
            <a:endParaRPr lang="en-US" dirty="0"/>
          </a:p>
          <a:p>
            <a:pPr lvl="1"/>
            <a:endParaRPr lang="en-US" dirty="0" smtClean="0"/>
          </a:p>
          <a:p>
            <a:pPr lvl="1"/>
            <a:endParaRPr lang="en-US" dirty="0"/>
          </a:p>
          <a:p>
            <a:pPr lvl="1"/>
            <a:endParaRPr lang="en-US" dirty="0"/>
          </a:p>
        </p:txBody>
      </p:sp>
      <p:sp>
        <p:nvSpPr>
          <p:cNvPr id="475138" name="Rectangle 2"/>
          <p:cNvSpPr>
            <a:spLocks noGrp="1" noChangeArrowheads="1"/>
          </p:cNvSpPr>
          <p:nvPr>
            <p:ph type="title"/>
          </p:nvPr>
        </p:nvSpPr>
        <p:spPr/>
        <p:txBody>
          <a:bodyPr/>
          <a:lstStyle/>
          <a:p>
            <a:r>
              <a:rPr lang="en-US" dirty="0"/>
              <a:t>Ordinal Level Data	</a:t>
            </a: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5026313"/>
            <a:ext cx="2340341" cy="1616160"/>
          </a:xfrm>
          <a:prstGeom prst="rect">
            <a:avLst/>
          </a:prstGeom>
          <a:noFill/>
          <a:ln>
            <a:noFill/>
          </a:ln>
          <a:effectLst>
            <a:glow rad="127000">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733800"/>
            <a:ext cx="3029542" cy="2819400"/>
          </a:xfrm>
          <a:prstGeom prst="rect">
            <a:avLst/>
          </a:prstGeom>
          <a:noFill/>
          <a:ln>
            <a:noFill/>
          </a:ln>
          <a:effectLst>
            <a:glow rad="127000">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142051"/>
            <a:ext cx="1828800" cy="1524000"/>
          </a:xfrm>
          <a:prstGeom prst="rect">
            <a:avLst/>
          </a:prstGeom>
          <a:noFill/>
          <a:ln>
            <a:noFill/>
          </a:ln>
          <a:effectLst>
            <a:glow rad="127000">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072583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6163" name="Rectangle 3"/>
          <p:cNvSpPr>
            <a:spLocks noGrp="1" noChangeArrowheads="1"/>
          </p:cNvSpPr>
          <p:nvPr>
            <p:ph idx="1"/>
          </p:nvPr>
        </p:nvSpPr>
        <p:spPr>
          <a:xfrm>
            <a:off x="380999" y="1719070"/>
            <a:ext cx="8407893" cy="4757929"/>
          </a:xfrm>
        </p:spPr>
        <p:txBody>
          <a:bodyPr>
            <a:noAutofit/>
          </a:bodyPr>
          <a:lstStyle/>
          <a:p>
            <a:r>
              <a:rPr lang="en-US" dirty="0"/>
              <a:t>Data </a:t>
            </a:r>
            <a:r>
              <a:rPr lang="en-US" dirty="0" smtClean="0"/>
              <a:t>that can be ordered and that have a measurable distance between each level</a:t>
            </a:r>
          </a:p>
          <a:p>
            <a:pPr lvl="1"/>
            <a:r>
              <a:rPr lang="en-US" b="1" u="sng" dirty="0" smtClean="0"/>
              <a:t>The Interval Scale</a:t>
            </a:r>
            <a:r>
              <a:rPr lang="en-US" dirty="0" smtClean="0"/>
              <a:t> - Distances </a:t>
            </a:r>
            <a:r>
              <a:rPr lang="en-US" dirty="0"/>
              <a:t>between positions are equal, but "0" is an arbitrary assignment. For example, with temperature, each degree is equally distant from another, but "0" does not mean that there is no temperature. It is simply a reference point on the </a:t>
            </a:r>
            <a:r>
              <a:rPr lang="en-US" dirty="0" smtClean="0"/>
              <a:t>scale.</a:t>
            </a:r>
          </a:p>
          <a:p>
            <a:pPr lvl="1"/>
            <a:r>
              <a:rPr lang="en-US" b="1" u="sng" dirty="0" smtClean="0"/>
              <a:t>The Ratio Scale</a:t>
            </a:r>
            <a:r>
              <a:rPr lang="en-US" u="sng" dirty="0" smtClean="0"/>
              <a:t> </a:t>
            </a:r>
            <a:r>
              <a:rPr lang="en-US" dirty="0" smtClean="0"/>
              <a:t>- All </a:t>
            </a:r>
            <a:r>
              <a:rPr lang="en-US" dirty="0"/>
              <a:t>positions are equally distant and "0" means that the value is truly "0". If you have "0" money, you have none. But if you have $200, you have twice as much as a friend who has $100. </a:t>
            </a:r>
            <a:endParaRPr lang="en-US" dirty="0" smtClean="0"/>
          </a:p>
          <a:p>
            <a:pPr lvl="1"/>
            <a:r>
              <a:rPr lang="en-US" dirty="0" smtClean="0"/>
              <a:t>Examples of Interval/Ratio Data: </a:t>
            </a:r>
          </a:p>
          <a:p>
            <a:pPr lvl="2"/>
            <a:r>
              <a:rPr lang="en-US" dirty="0" smtClean="0"/>
              <a:t>Age</a:t>
            </a:r>
          </a:p>
          <a:p>
            <a:pPr lvl="2"/>
            <a:r>
              <a:rPr lang="en-US" dirty="0" smtClean="0"/>
              <a:t>Height</a:t>
            </a:r>
            <a:endParaRPr lang="en-US" dirty="0"/>
          </a:p>
          <a:p>
            <a:pPr lvl="2"/>
            <a:r>
              <a:rPr lang="en-US" dirty="0" smtClean="0"/>
              <a:t>Weight</a:t>
            </a:r>
          </a:p>
          <a:p>
            <a:pPr lvl="2"/>
            <a:r>
              <a:rPr lang="en-US" dirty="0" smtClean="0"/>
              <a:t>Many </a:t>
            </a:r>
            <a:r>
              <a:rPr lang="en-US" dirty="0"/>
              <a:t>Clinical Serum </a:t>
            </a:r>
            <a:r>
              <a:rPr lang="en-US" dirty="0" smtClean="0"/>
              <a:t>Levels</a:t>
            </a:r>
          </a:p>
          <a:p>
            <a:pPr lvl="2"/>
            <a:r>
              <a:rPr lang="en-US" dirty="0" smtClean="0"/>
              <a:t>Blood Pressure </a:t>
            </a:r>
            <a:endParaRPr lang="en-US" dirty="0"/>
          </a:p>
        </p:txBody>
      </p:sp>
      <p:sp>
        <p:nvSpPr>
          <p:cNvPr id="476162" name="Rectangle 2"/>
          <p:cNvSpPr>
            <a:spLocks noGrp="1" noChangeArrowheads="1"/>
          </p:cNvSpPr>
          <p:nvPr>
            <p:ph type="title"/>
          </p:nvPr>
        </p:nvSpPr>
        <p:spPr/>
        <p:txBody>
          <a:bodyPr/>
          <a:lstStyle/>
          <a:p>
            <a:r>
              <a:rPr lang="en-US"/>
              <a:t>Interval/Ratio Data</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572000"/>
            <a:ext cx="3181350" cy="1933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211108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7" name="Rectangle 3"/>
          <p:cNvSpPr>
            <a:spLocks noGrp="1" noChangeArrowheads="1"/>
          </p:cNvSpPr>
          <p:nvPr>
            <p:ph idx="1"/>
          </p:nvPr>
        </p:nvSpPr>
        <p:spPr>
          <a:xfrm>
            <a:off x="380999" y="1719070"/>
            <a:ext cx="8407893" cy="4757929"/>
          </a:xfrm>
        </p:spPr>
        <p:txBody>
          <a:bodyPr>
            <a:normAutofit lnSpcReduction="10000"/>
          </a:bodyPr>
          <a:lstStyle/>
          <a:p>
            <a:r>
              <a:rPr lang="en-US" dirty="0"/>
              <a:t>Defining variables at higher levels of measurement allows the use of statistical tests that have more </a:t>
            </a:r>
            <a:r>
              <a:rPr lang="en-US" dirty="0" smtClean="0"/>
              <a:t>Power</a:t>
            </a:r>
          </a:p>
          <a:p>
            <a:pPr lvl="1"/>
            <a:r>
              <a:rPr lang="en-US" dirty="0"/>
              <a:t>Power = the probability of finding a true relationship of difference if it genuinely exists</a:t>
            </a:r>
          </a:p>
          <a:p>
            <a:pPr lvl="1"/>
            <a:endParaRPr lang="en-US" dirty="0" smtClean="0"/>
          </a:p>
          <a:p>
            <a:r>
              <a:rPr lang="en-US" dirty="0" smtClean="0"/>
              <a:t>It is usually better to collect data at higher levels of measurement and then collapse into categories later</a:t>
            </a:r>
          </a:p>
          <a:p>
            <a:pPr lvl="1"/>
            <a:r>
              <a:rPr lang="en-US" dirty="0" smtClean="0"/>
              <a:t>Ex) Age </a:t>
            </a:r>
          </a:p>
          <a:p>
            <a:pPr lvl="2"/>
            <a:r>
              <a:rPr lang="en-US" dirty="0" smtClean="0">
                <a:solidFill>
                  <a:srgbClr val="FF0000"/>
                </a:solidFill>
              </a:rPr>
              <a:t>What is your age? ____ </a:t>
            </a:r>
            <a:r>
              <a:rPr lang="en-US" dirty="0" smtClean="0"/>
              <a:t> (best) </a:t>
            </a:r>
          </a:p>
          <a:p>
            <a:pPr marL="914400" lvl="3" indent="0">
              <a:buNone/>
            </a:pPr>
            <a:r>
              <a:rPr lang="en-US" dirty="0" smtClean="0"/>
              <a:t>            vs. </a:t>
            </a:r>
          </a:p>
          <a:p>
            <a:pPr lvl="2"/>
            <a:r>
              <a:rPr lang="en-US" dirty="0" smtClean="0"/>
              <a:t>What is your age? vs. </a:t>
            </a:r>
          </a:p>
          <a:p>
            <a:pPr lvl="3"/>
            <a:r>
              <a:rPr lang="en-US" dirty="0" smtClean="0"/>
              <a:t>18 – 25 </a:t>
            </a:r>
          </a:p>
          <a:p>
            <a:pPr lvl="3"/>
            <a:r>
              <a:rPr lang="en-US" dirty="0" smtClean="0"/>
              <a:t>26 – 35 </a:t>
            </a:r>
          </a:p>
          <a:p>
            <a:pPr lvl="3"/>
            <a:r>
              <a:rPr lang="en-US" dirty="0" smtClean="0"/>
              <a:t>36 – 45 etc. </a:t>
            </a:r>
          </a:p>
          <a:p>
            <a:pPr marL="1097280" lvl="4" indent="0">
              <a:buNone/>
            </a:pPr>
            <a:r>
              <a:rPr lang="en-US" dirty="0"/>
              <a:t> </a:t>
            </a:r>
            <a:r>
              <a:rPr lang="en-US" dirty="0" smtClean="0"/>
              <a:t>      vs. </a:t>
            </a:r>
          </a:p>
          <a:p>
            <a:pPr lvl="2"/>
            <a:r>
              <a:rPr lang="en-US" dirty="0" smtClean="0"/>
              <a:t>Under </a:t>
            </a:r>
            <a:r>
              <a:rPr lang="en-US" dirty="0"/>
              <a:t>40 &amp; over 40 </a:t>
            </a:r>
          </a:p>
          <a:p>
            <a:pPr lvl="2"/>
            <a:endParaRPr lang="en-US" dirty="0" smtClean="0"/>
          </a:p>
          <a:p>
            <a:pPr marL="365760" lvl="1" indent="0">
              <a:buNone/>
            </a:pPr>
            <a:endParaRPr lang="en-US" dirty="0" smtClean="0"/>
          </a:p>
          <a:p>
            <a:endParaRPr lang="en-US" dirty="0"/>
          </a:p>
        </p:txBody>
      </p:sp>
      <p:sp>
        <p:nvSpPr>
          <p:cNvPr id="446466" name="Rectangle 2"/>
          <p:cNvSpPr>
            <a:spLocks noGrp="1" noChangeArrowheads="1"/>
          </p:cNvSpPr>
          <p:nvPr>
            <p:ph type="title"/>
          </p:nvPr>
        </p:nvSpPr>
        <p:spPr/>
        <p:txBody>
          <a:bodyPr/>
          <a:lstStyle/>
          <a:p>
            <a:r>
              <a:rPr lang="en-US" sz="3600"/>
              <a:t>Levels of Measurement and Power</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191000"/>
            <a:ext cx="3235902" cy="217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5755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1" name="Rectangle 3"/>
          <p:cNvSpPr>
            <a:spLocks noGrp="1" noChangeArrowheads="1"/>
          </p:cNvSpPr>
          <p:nvPr>
            <p:ph idx="1"/>
          </p:nvPr>
        </p:nvSpPr>
        <p:spPr/>
        <p:txBody>
          <a:bodyPr/>
          <a:lstStyle/>
          <a:p>
            <a:r>
              <a:rPr lang="en-US" dirty="0"/>
              <a:t>Once you have defined and operationalized your research question’s variables, you must decide how to measure them and/or what measurement tool you will use.  </a:t>
            </a:r>
            <a:endParaRPr lang="en-US" dirty="0" smtClean="0"/>
          </a:p>
          <a:p>
            <a:endParaRPr lang="en-US" dirty="0" smtClean="0"/>
          </a:p>
          <a:p>
            <a:r>
              <a:rPr lang="en-US" dirty="0" smtClean="0"/>
              <a:t>There </a:t>
            </a:r>
            <a:r>
              <a:rPr lang="en-US" dirty="0"/>
              <a:t>are two forms of error that we must minimize when selecting measurement methods and/or tools:</a:t>
            </a:r>
          </a:p>
          <a:p>
            <a:pPr lvl="1"/>
            <a:r>
              <a:rPr lang="en-US" dirty="0"/>
              <a:t>Random error (CHANCE)</a:t>
            </a:r>
          </a:p>
          <a:p>
            <a:pPr lvl="1"/>
            <a:r>
              <a:rPr lang="en-US" dirty="0"/>
              <a:t>Nonrandom error (BIAS AND CONFOUNDING)  </a:t>
            </a:r>
          </a:p>
          <a:p>
            <a:endParaRPr lang="en-US" dirty="0"/>
          </a:p>
        </p:txBody>
      </p:sp>
      <p:sp>
        <p:nvSpPr>
          <p:cNvPr id="447490" name="Rectangle 2"/>
          <p:cNvSpPr>
            <a:spLocks noGrp="1" noChangeArrowheads="1"/>
          </p:cNvSpPr>
          <p:nvPr>
            <p:ph type="title"/>
          </p:nvPr>
        </p:nvSpPr>
        <p:spPr/>
        <p:txBody>
          <a:bodyPr/>
          <a:lstStyle/>
          <a:p>
            <a:r>
              <a:rPr lang="en-US" sz="3800"/>
              <a:t>Selecting a Measurement Method</a:t>
            </a:r>
          </a:p>
        </p:txBody>
      </p:sp>
      <p:pic>
        <p:nvPicPr>
          <p:cNvPr id="447495" name="Picture 7" descr="MCj007880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3962400"/>
            <a:ext cx="2438400" cy="2179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6230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30"/>
          </a:xfrm>
        </p:spPr>
        <p:txBody>
          <a:bodyPr>
            <a:normAutofit/>
          </a:bodyPr>
          <a:lstStyle/>
          <a:p>
            <a:r>
              <a:rPr lang="en-US" sz="2800" dirty="0" smtClean="0"/>
              <a:t> 1) Threats to research studies </a:t>
            </a:r>
          </a:p>
          <a:p>
            <a:endParaRPr lang="en-US" sz="2800" dirty="0" smtClean="0"/>
          </a:p>
          <a:p>
            <a:r>
              <a:rPr lang="en-US" sz="2800" dirty="0" smtClean="0"/>
              <a:t> 2) Steps in the research design process </a:t>
            </a:r>
          </a:p>
          <a:p>
            <a:endParaRPr lang="en-US" sz="2800" dirty="0" smtClean="0"/>
          </a:p>
          <a:p>
            <a:r>
              <a:rPr lang="en-US" sz="2800" dirty="0" smtClean="0"/>
              <a:t> 3) Identifying and defining variables </a:t>
            </a:r>
          </a:p>
          <a:p>
            <a:endParaRPr lang="en-US" sz="2800" dirty="0" smtClean="0"/>
          </a:p>
          <a:p>
            <a:r>
              <a:rPr lang="en-US" sz="2800" dirty="0" smtClean="0"/>
              <a:t> 4) Validity and reliability of measurement</a:t>
            </a:r>
          </a:p>
          <a:p>
            <a:pPr marL="45720" indent="0">
              <a:buNone/>
            </a:pPr>
            <a:endParaRPr lang="en-US" sz="2800" dirty="0" smtClean="0"/>
          </a:p>
        </p:txBody>
      </p:sp>
      <p:sp>
        <p:nvSpPr>
          <p:cNvPr id="3" name="Title 2"/>
          <p:cNvSpPr>
            <a:spLocks noGrp="1"/>
          </p:cNvSpPr>
          <p:nvPr>
            <p:ph type="title"/>
          </p:nvPr>
        </p:nvSpPr>
        <p:spPr/>
        <p:txBody>
          <a:bodyPr/>
          <a:lstStyle/>
          <a:p>
            <a:r>
              <a:rPr lang="en-US" dirty="0" smtClean="0"/>
              <a:t>OUTLINE </a:t>
            </a:r>
            <a:endParaRPr lang="en-US" dirty="0"/>
          </a:p>
        </p:txBody>
      </p:sp>
    </p:spTree>
    <p:extLst>
      <p:ext uri="{BB962C8B-B14F-4D97-AF65-F5344CB8AC3E}">
        <p14:creationId xmlns:p14="http://schemas.microsoft.com/office/powerpoint/2010/main" val="255882114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5" name="Rectangle 3"/>
          <p:cNvSpPr>
            <a:spLocks noGrp="1" noChangeArrowheads="1"/>
          </p:cNvSpPr>
          <p:nvPr>
            <p:ph idx="1"/>
          </p:nvPr>
        </p:nvSpPr>
        <p:spPr>
          <a:xfrm>
            <a:off x="380999" y="1719070"/>
            <a:ext cx="8407893" cy="4681729"/>
          </a:xfrm>
        </p:spPr>
        <p:txBody>
          <a:bodyPr>
            <a:normAutofit/>
          </a:bodyPr>
          <a:lstStyle/>
          <a:p>
            <a:r>
              <a:rPr lang="en-US" dirty="0"/>
              <a:t>To minimize random error we choose a tool or method that is </a:t>
            </a:r>
            <a:r>
              <a:rPr lang="en-US" u="sng" dirty="0"/>
              <a:t>RELIABLE</a:t>
            </a:r>
            <a:r>
              <a:rPr lang="en-US" dirty="0"/>
              <a:t>  </a:t>
            </a:r>
            <a:endParaRPr lang="en-US" dirty="0" smtClean="0"/>
          </a:p>
          <a:p>
            <a:pPr lvl="1"/>
            <a:r>
              <a:rPr lang="en-US" u="sng" dirty="0"/>
              <a:t>Reliability</a:t>
            </a:r>
            <a:r>
              <a:rPr lang="en-US" dirty="0"/>
              <a:t> – The extent to which a measurement method or tool produces the same results over several measurements </a:t>
            </a:r>
          </a:p>
          <a:p>
            <a:pPr lvl="2"/>
            <a:r>
              <a:rPr lang="en-US" dirty="0"/>
              <a:t>AKA </a:t>
            </a:r>
            <a:r>
              <a:rPr lang="en-US" dirty="0" smtClean="0"/>
              <a:t>precision</a:t>
            </a:r>
          </a:p>
          <a:p>
            <a:pPr lvl="2"/>
            <a:endParaRPr lang="en-US" dirty="0"/>
          </a:p>
          <a:p>
            <a:r>
              <a:rPr lang="en-US" dirty="0" smtClean="0"/>
              <a:t>Threats to Reliability </a:t>
            </a:r>
          </a:p>
          <a:p>
            <a:pPr lvl="1"/>
            <a:r>
              <a:rPr lang="en-US" u="sng" dirty="0" smtClean="0"/>
              <a:t>Observer error</a:t>
            </a:r>
            <a:r>
              <a:rPr lang="en-US" dirty="0" smtClean="0"/>
              <a:t>:  different measurements from the same or different observers (i.e., blood pressure readings) </a:t>
            </a:r>
          </a:p>
          <a:p>
            <a:pPr lvl="1"/>
            <a:r>
              <a:rPr lang="en-US" u="sng" dirty="0" smtClean="0"/>
              <a:t>Instrument error:</a:t>
            </a:r>
            <a:r>
              <a:rPr lang="en-US" dirty="0" smtClean="0"/>
              <a:t>  different measurements from the instrument itself due to extraneous environmental factors </a:t>
            </a:r>
          </a:p>
          <a:p>
            <a:pPr lvl="1"/>
            <a:r>
              <a:rPr lang="en-US" u="sng" dirty="0"/>
              <a:t>Subject </a:t>
            </a:r>
            <a:r>
              <a:rPr lang="en-US" u="sng" dirty="0" smtClean="0"/>
              <a:t>error</a:t>
            </a:r>
            <a:r>
              <a:rPr lang="en-US" dirty="0" smtClean="0"/>
              <a:t>: different </a:t>
            </a:r>
            <a:r>
              <a:rPr lang="en-US" dirty="0"/>
              <a:t>measurements from the natural biological variability among humans  </a:t>
            </a:r>
          </a:p>
          <a:p>
            <a:pPr lvl="1"/>
            <a:endParaRPr lang="en-US" dirty="0" smtClean="0"/>
          </a:p>
          <a:p>
            <a:pPr marL="640080" lvl="2" indent="0">
              <a:buNone/>
            </a:pPr>
            <a:endParaRPr lang="en-US" dirty="0" smtClean="0"/>
          </a:p>
          <a:p>
            <a:pPr lvl="2"/>
            <a:endParaRPr lang="en-US" dirty="0"/>
          </a:p>
          <a:p>
            <a:pPr lvl="2"/>
            <a:endParaRPr lang="en-US" dirty="0"/>
          </a:p>
        </p:txBody>
      </p:sp>
      <p:sp>
        <p:nvSpPr>
          <p:cNvPr id="484354" name="Rectangle 2"/>
          <p:cNvSpPr>
            <a:spLocks noGrp="1" noChangeArrowheads="1"/>
          </p:cNvSpPr>
          <p:nvPr>
            <p:ph type="title"/>
          </p:nvPr>
        </p:nvSpPr>
        <p:spPr/>
        <p:txBody>
          <a:bodyPr/>
          <a:lstStyle/>
          <a:p>
            <a:r>
              <a:rPr lang="en-US" sz="3800" dirty="0" smtClean="0"/>
              <a:t>RELIABILITY</a:t>
            </a:r>
            <a:endParaRPr lang="en-US" sz="3800" dirty="0"/>
          </a:p>
        </p:txBody>
      </p:sp>
    </p:spTree>
    <p:extLst>
      <p:ext uri="{BB962C8B-B14F-4D97-AF65-F5344CB8AC3E}">
        <p14:creationId xmlns:p14="http://schemas.microsoft.com/office/powerpoint/2010/main" val="259859122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7" name="Rectangle 3"/>
          <p:cNvSpPr>
            <a:spLocks noGrp="1" noChangeArrowheads="1"/>
          </p:cNvSpPr>
          <p:nvPr>
            <p:ph idx="1"/>
          </p:nvPr>
        </p:nvSpPr>
        <p:spPr>
          <a:xfrm>
            <a:off x="380999" y="1719070"/>
            <a:ext cx="8407893" cy="4986529"/>
          </a:xfrm>
        </p:spPr>
        <p:txBody>
          <a:bodyPr>
            <a:normAutofit fontScale="92500" lnSpcReduction="20000"/>
          </a:bodyPr>
          <a:lstStyle/>
          <a:p>
            <a:r>
              <a:rPr lang="en-US" dirty="0" smtClean="0"/>
              <a:t>How to assess Reliability:</a:t>
            </a:r>
          </a:p>
          <a:p>
            <a:pPr lvl="1"/>
            <a:r>
              <a:rPr lang="en-US" dirty="0"/>
              <a:t>Repeat measurements on the same subject.</a:t>
            </a:r>
          </a:p>
          <a:p>
            <a:pPr lvl="2"/>
            <a:r>
              <a:rPr lang="en-US" dirty="0"/>
              <a:t>Give a survey at two different time points</a:t>
            </a:r>
          </a:p>
          <a:p>
            <a:pPr lvl="2"/>
            <a:r>
              <a:rPr lang="en-US" dirty="0"/>
              <a:t>Take blood pressure at two different time points </a:t>
            </a:r>
          </a:p>
          <a:p>
            <a:pPr marL="640080" lvl="2" indent="0">
              <a:buNone/>
            </a:pPr>
            <a:endParaRPr lang="en-US" dirty="0"/>
          </a:p>
          <a:p>
            <a:pPr lvl="1"/>
            <a:r>
              <a:rPr lang="en-US" dirty="0"/>
              <a:t>Use more than one observer.   </a:t>
            </a:r>
          </a:p>
          <a:p>
            <a:pPr lvl="2"/>
            <a:r>
              <a:rPr lang="en-US" dirty="0"/>
              <a:t>Assess inter-rater agreement</a:t>
            </a:r>
          </a:p>
          <a:p>
            <a:pPr lvl="3"/>
            <a:r>
              <a:rPr lang="en-US" dirty="0"/>
              <a:t>Have two different people take blood pressure </a:t>
            </a:r>
          </a:p>
          <a:p>
            <a:endParaRPr lang="en-US" dirty="0" smtClean="0"/>
          </a:p>
          <a:p>
            <a:r>
              <a:rPr lang="en-US" dirty="0" smtClean="0"/>
              <a:t>How to maximize Reliability: </a:t>
            </a:r>
          </a:p>
          <a:p>
            <a:pPr lvl="1">
              <a:lnSpc>
                <a:spcPct val="90000"/>
              </a:lnSpc>
            </a:pPr>
            <a:r>
              <a:rPr lang="en-US" dirty="0"/>
              <a:t>Standardize the measurement methods</a:t>
            </a:r>
          </a:p>
          <a:p>
            <a:pPr lvl="2">
              <a:lnSpc>
                <a:spcPct val="90000"/>
              </a:lnSpc>
            </a:pPr>
            <a:r>
              <a:rPr lang="en-US" dirty="0" smtClean="0"/>
              <a:t>Choose surveys and instruments that have been proven to be reliable </a:t>
            </a:r>
            <a:endParaRPr lang="en-US" dirty="0"/>
          </a:p>
          <a:p>
            <a:pPr lvl="1">
              <a:lnSpc>
                <a:spcPct val="90000"/>
              </a:lnSpc>
            </a:pPr>
            <a:endParaRPr lang="en-US" dirty="0"/>
          </a:p>
          <a:p>
            <a:pPr lvl="1">
              <a:lnSpc>
                <a:spcPct val="90000"/>
              </a:lnSpc>
            </a:pPr>
            <a:r>
              <a:rPr lang="en-US" dirty="0"/>
              <a:t>Train observers </a:t>
            </a:r>
          </a:p>
          <a:p>
            <a:pPr lvl="1">
              <a:lnSpc>
                <a:spcPct val="90000"/>
              </a:lnSpc>
            </a:pPr>
            <a:endParaRPr lang="en-US" dirty="0"/>
          </a:p>
          <a:p>
            <a:pPr lvl="1">
              <a:lnSpc>
                <a:spcPct val="90000"/>
              </a:lnSpc>
            </a:pPr>
            <a:r>
              <a:rPr lang="en-US" dirty="0" smtClean="0"/>
              <a:t>Refine &amp; update </a:t>
            </a:r>
            <a:r>
              <a:rPr lang="en-US" dirty="0"/>
              <a:t>instruments</a:t>
            </a:r>
          </a:p>
          <a:p>
            <a:pPr lvl="1">
              <a:lnSpc>
                <a:spcPct val="90000"/>
              </a:lnSpc>
            </a:pPr>
            <a:endParaRPr lang="en-US" dirty="0"/>
          </a:p>
          <a:p>
            <a:pPr lvl="1">
              <a:lnSpc>
                <a:spcPct val="90000"/>
              </a:lnSpc>
            </a:pPr>
            <a:r>
              <a:rPr lang="en-US" dirty="0"/>
              <a:t>Repetition </a:t>
            </a:r>
          </a:p>
          <a:p>
            <a:pPr lvl="2">
              <a:lnSpc>
                <a:spcPct val="90000"/>
              </a:lnSpc>
            </a:pPr>
            <a:r>
              <a:rPr lang="en-US" dirty="0"/>
              <a:t>Averaging the measures can cancel out error.</a:t>
            </a:r>
          </a:p>
          <a:p>
            <a:endParaRPr lang="en-US" dirty="0" smtClean="0"/>
          </a:p>
          <a:p>
            <a:pPr lvl="2"/>
            <a:endParaRPr lang="en-US" dirty="0"/>
          </a:p>
          <a:p>
            <a:pPr lvl="2"/>
            <a:endParaRPr lang="en-US" dirty="0"/>
          </a:p>
        </p:txBody>
      </p:sp>
      <p:sp>
        <p:nvSpPr>
          <p:cNvPr id="487426" name="Rectangle 2"/>
          <p:cNvSpPr>
            <a:spLocks noGrp="1" noChangeArrowheads="1"/>
          </p:cNvSpPr>
          <p:nvPr>
            <p:ph type="title"/>
          </p:nvPr>
        </p:nvSpPr>
        <p:spPr/>
        <p:txBody>
          <a:bodyPr/>
          <a:lstStyle/>
          <a:p>
            <a:r>
              <a:rPr lang="en-US" sz="3800" dirty="0" smtClean="0"/>
              <a:t>Assessing &amp; Maximizing reliability</a:t>
            </a:r>
            <a:endParaRPr lang="en-US" sz="3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905000"/>
            <a:ext cx="2009775"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010592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7" name="Rectangle 3"/>
          <p:cNvSpPr>
            <a:spLocks noGrp="1" noChangeArrowheads="1"/>
          </p:cNvSpPr>
          <p:nvPr>
            <p:ph idx="1"/>
          </p:nvPr>
        </p:nvSpPr>
        <p:spPr>
          <a:xfrm>
            <a:off x="380999" y="1719070"/>
            <a:ext cx="8407893" cy="4910330"/>
          </a:xfrm>
        </p:spPr>
        <p:txBody>
          <a:bodyPr>
            <a:normAutofit fontScale="92500" lnSpcReduction="10000"/>
          </a:bodyPr>
          <a:lstStyle/>
          <a:p>
            <a:r>
              <a:rPr lang="en-US" sz="2400" dirty="0"/>
              <a:t>To minimize nonrandom error we choose a measurement method and/or tool that is </a:t>
            </a:r>
            <a:r>
              <a:rPr lang="en-US" sz="2400" dirty="0" smtClean="0"/>
              <a:t>VALID</a:t>
            </a:r>
          </a:p>
          <a:p>
            <a:pPr lvl="1"/>
            <a:r>
              <a:rPr lang="en-US" sz="2000" dirty="0"/>
              <a:t>Validity – The extent to which a measurement method and/or tool measures what is sets out to measure </a:t>
            </a:r>
          </a:p>
          <a:p>
            <a:pPr lvl="2"/>
            <a:r>
              <a:rPr lang="en-US" sz="1800" dirty="0"/>
              <a:t>AKA Accuracy </a:t>
            </a:r>
          </a:p>
          <a:p>
            <a:endParaRPr lang="en-US" sz="1600" dirty="0" smtClean="0"/>
          </a:p>
          <a:p>
            <a:r>
              <a:rPr lang="en-US" sz="2400" dirty="0" smtClean="0"/>
              <a:t>Threats to Validity </a:t>
            </a:r>
          </a:p>
          <a:p>
            <a:pPr lvl="1"/>
            <a:r>
              <a:rPr lang="en-US" sz="1900" u="sng" dirty="0" smtClean="0"/>
              <a:t>Observer bias</a:t>
            </a:r>
            <a:r>
              <a:rPr lang="en-US" sz="1900" dirty="0" smtClean="0"/>
              <a:t>: </a:t>
            </a:r>
            <a:r>
              <a:rPr lang="en-US" sz="1900" dirty="0"/>
              <a:t>conscious or unconscious distortion in the perception and/or reporting of the </a:t>
            </a:r>
            <a:r>
              <a:rPr lang="en-US" sz="1900" dirty="0" smtClean="0"/>
              <a:t>measurement</a:t>
            </a:r>
          </a:p>
          <a:p>
            <a:pPr lvl="1">
              <a:lnSpc>
                <a:spcPct val="80000"/>
              </a:lnSpc>
            </a:pPr>
            <a:r>
              <a:rPr lang="en-US" sz="1900" u="sng" dirty="0" smtClean="0"/>
              <a:t>Subject bias</a:t>
            </a:r>
            <a:r>
              <a:rPr lang="en-US" sz="1900" dirty="0" smtClean="0"/>
              <a:t>: </a:t>
            </a:r>
            <a:r>
              <a:rPr lang="en-US" sz="1900" dirty="0"/>
              <a:t>bias-distortion of self-reported measurements due to subjects beliefs and </a:t>
            </a:r>
            <a:r>
              <a:rPr lang="en-US" sz="1900" dirty="0" smtClean="0"/>
              <a:t>biases </a:t>
            </a:r>
          </a:p>
          <a:p>
            <a:pPr lvl="2">
              <a:lnSpc>
                <a:spcPct val="80000"/>
              </a:lnSpc>
            </a:pPr>
            <a:r>
              <a:rPr lang="en-US" sz="1700" dirty="0" smtClean="0"/>
              <a:t>Hawthorne Effects </a:t>
            </a:r>
            <a:r>
              <a:rPr lang="en-US" sz="1700" dirty="0"/>
              <a:t>and Social </a:t>
            </a:r>
            <a:r>
              <a:rPr lang="en-US" sz="1700" dirty="0" smtClean="0"/>
              <a:t>Desirability </a:t>
            </a:r>
            <a:endParaRPr lang="en-US" sz="1700" dirty="0"/>
          </a:p>
          <a:p>
            <a:pPr lvl="1"/>
            <a:r>
              <a:rPr lang="en-US" sz="1900" u="sng" dirty="0" smtClean="0"/>
              <a:t>Instrument bias:</a:t>
            </a:r>
            <a:r>
              <a:rPr lang="en-US" sz="1900" dirty="0" smtClean="0"/>
              <a:t> consistently </a:t>
            </a:r>
            <a:r>
              <a:rPr lang="en-US" sz="1900" dirty="0"/>
              <a:t>biased or </a:t>
            </a:r>
            <a:r>
              <a:rPr lang="en-US" sz="1900" dirty="0" smtClean="0"/>
              <a:t>inaccurate </a:t>
            </a:r>
            <a:r>
              <a:rPr lang="en-US" sz="1900" dirty="0"/>
              <a:t>measurements due to such things as worn parts or mechanical </a:t>
            </a:r>
            <a:r>
              <a:rPr lang="en-US" sz="1900" dirty="0" smtClean="0"/>
              <a:t>malfunction</a:t>
            </a:r>
          </a:p>
          <a:p>
            <a:pPr lvl="1"/>
            <a:r>
              <a:rPr lang="en-US" sz="1900" u="sng" dirty="0" smtClean="0"/>
              <a:t>Lack </a:t>
            </a:r>
            <a:r>
              <a:rPr lang="en-US" sz="1900" u="sng" dirty="0"/>
              <a:t>of a clear gold </a:t>
            </a:r>
            <a:r>
              <a:rPr lang="en-US" sz="1900" u="sng" dirty="0" smtClean="0"/>
              <a:t>standard</a:t>
            </a:r>
            <a:r>
              <a:rPr lang="en-US" sz="1900" dirty="0" smtClean="0"/>
              <a:t>: No “best” instrument out there </a:t>
            </a:r>
            <a:endParaRPr lang="en-US" sz="1900" u="sng" dirty="0" smtClean="0"/>
          </a:p>
          <a:p>
            <a:pPr lvl="1"/>
            <a:r>
              <a:rPr lang="en-US" sz="1900" u="sng" dirty="0" smtClean="0"/>
              <a:t>Abstract/behavioral variables</a:t>
            </a:r>
            <a:r>
              <a:rPr lang="en-US" sz="1900" dirty="0" smtClean="0"/>
              <a:t>: These things are difficult to measure </a:t>
            </a:r>
            <a:endParaRPr lang="en-US" sz="1900" u="sng" dirty="0" smtClean="0"/>
          </a:p>
          <a:p>
            <a:pPr lvl="2"/>
            <a:r>
              <a:rPr lang="en-US" sz="1700" dirty="0" smtClean="0"/>
              <a:t>Patient </a:t>
            </a:r>
            <a:r>
              <a:rPr lang="en-US" sz="1700" dirty="0"/>
              <a:t>satisfaction, pain, quality of life, intelligence</a:t>
            </a:r>
          </a:p>
          <a:p>
            <a:pPr lvl="1"/>
            <a:endParaRPr lang="en-US" dirty="0"/>
          </a:p>
          <a:p>
            <a:pPr lvl="2"/>
            <a:endParaRPr lang="en-US" sz="1800" dirty="0"/>
          </a:p>
          <a:p>
            <a:pPr lvl="1"/>
            <a:endParaRPr lang="en-US" sz="2000" dirty="0" smtClean="0"/>
          </a:p>
          <a:p>
            <a:pPr lvl="2"/>
            <a:endParaRPr lang="en-US" dirty="0" smtClean="0"/>
          </a:p>
          <a:p>
            <a:endParaRPr lang="en-US" dirty="0"/>
          </a:p>
        </p:txBody>
      </p:sp>
      <p:sp>
        <p:nvSpPr>
          <p:cNvPr id="492546" name="Rectangle 2"/>
          <p:cNvSpPr>
            <a:spLocks noGrp="1" noChangeArrowheads="1"/>
          </p:cNvSpPr>
          <p:nvPr>
            <p:ph type="title"/>
          </p:nvPr>
        </p:nvSpPr>
        <p:spPr/>
        <p:txBody>
          <a:bodyPr/>
          <a:lstStyle/>
          <a:p>
            <a:r>
              <a:rPr lang="en-US" sz="3800" dirty="0" smtClean="0"/>
              <a:t>validity</a:t>
            </a:r>
            <a:endParaRPr lang="en-US" sz="3800" dirty="0"/>
          </a:p>
        </p:txBody>
      </p:sp>
    </p:spTree>
    <p:extLst>
      <p:ext uri="{BB962C8B-B14F-4D97-AF65-F5344CB8AC3E}">
        <p14:creationId xmlns:p14="http://schemas.microsoft.com/office/powerpoint/2010/main" val="157299804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5" name="Rectangle 3"/>
          <p:cNvSpPr>
            <a:spLocks noGrp="1" noChangeArrowheads="1"/>
          </p:cNvSpPr>
          <p:nvPr>
            <p:ph idx="1"/>
          </p:nvPr>
        </p:nvSpPr>
        <p:spPr>
          <a:xfrm>
            <a:off x="380999" y="1719070"/>
            <a:ext cx="8407893" cy="4910330"/>
          </a:xfrm>
        </p:spPr>
        <p:txBody>
          <a:bodyPr>
            <a:normAutofit/>
          </a:bodyPr>
          <a:lstStyle/>
          <a:p>
            <a:pPr>
              <a:lnSpc>
                <a:spcPct val="90000"/>
              </a:lnSpc>
            </a:pPr>
            <a:r>
              <a:rPr lang="en-US" dirty="0"/>
              <a:t>Strategies for </a:t>
            </a:r>
            <a:r>
              <a:rPr lang="en-US" dirty="0" smtClean="0"/>
              <a:t>maximizing </a:t>
            </a:r>
            <a:r>
              <a:rPr lang="en-US" dirty="0"/>
              <a:t>Validity</a:t>
            </a:r>
          </a:p>
          <a:p>
            <a:pPr lvl="1">
              <a:lnSpc>
                <a:spcPct val="90000"/>
              </a:lnSpc>
            </a:pPr>
            <a:r>
              <a:rPr lang="en-US" dirty="0" smtClean="0"/>
              <a:t>Blinding </a:t>
            </a:r>
          </a:p>
          <a:p>
            <a:pPr lvl="2">
              <a:lnSpc>
                <a:spcPct val="90000"/>
              </a:lnSpc>
            </a:pPr>
            <a:r>
              <a:rPr lang="en-US" dirty="0" smtClean="0"/>
              <a:t>Ex) Do not allow physician who is taking blood pressure readings to know which subjects are receiving blood pressure medication </a:t>
            </a:r>
            <a:endParaRPr lang="en-US" dirty="0"/>
          </a:p>
          <a:p>
            <a:pPr lvl="1">
              <a:lnSpc>
                <a:spcPct val="90000"/>
              </a:lnSpc>
            </a:pPr>
            <a:endParaRPr lang="en-US" dirty="0"/>
          </a:p>
          <a:p>
            <a:pPr lvl="1">
              <a:lnSpc>
                <a:spcPct val="90000"/>
              </a:lnSpc>
            </a:pPr>
            <a:r>
              <a:rPr lang="en-US" dirty="0"/>
              <a:t>Deception </a:t>
            </a:r>
            <a:endParaRPr lang="en-US" dirty="0" smtClean="0"/>
          </a:p>
          <a:p>
            <a:pPr lvl="2">
              <a:lnSpc>
                <a:spcPct val="90000"/>
              </a:lnSpc>
            </a:pPr>
            <a:r>
              <a:rPr lang="en-US" dirty="0" smtClean="0"/>
              <a:t>Ex) Do not allow subjects to know which “group” they are in</a:t>
            </a:r>
          </a:p>
          <a:p>
            <a:pPr lvl="2">
              <a:lnSpc>
                <a:spcPct val="90000"/>
              </a:lnSpc>
            </a:pPr>
            <a:r>
              <a:rPr lang="en-US" dirty="0" smtClean="0"/>
              <a:t>Give placebos </a:t>
            </a:r>
            <a:endParaRPr lang="en-US" dirty="0"/>
          </a:p>
          <a:p>
            <a:pPr lvl="1">
              <a:lnSpc>
                <a:spcPct val="90000"/>
              </a:lnSpc>
            </a:pPr>
            <a:endParaRPr lang="en-US" dirty="0"/>
          </a:p>
          <a:p>
            <a:pPr lvl="1">
              <a:lnSpc>
                <a:spcPct val="90000"/>
              </a:lnSpc>
            </a:pPr>
            <a:r>
              <a:rPr lang="en-US" dirty="0"/>
              <a:t>Instrument </a:t>
            </a:r>
            <a:r>
              <a:rPr lang="en-US" dirty="0" smtClean="0"/>
              <a:t>Calibration</a:t>
            </a:r>
          </a:p>
          <a:p>
            <a:pPr lvl="2">
              <a:lnSpc>
                <a:spcPct val="90000"/>
              </a:lnSpc>
            </a:pPr>
            <a:r>
              <a:rPr lang="en-US" dirty="0" smtClean="0"/>
              <a:t>Make sure instruments are working properly </a:t>
            </a:r>
            <a:endParaRPr lang="en-US" dirty="0"/>
          </a:p>
          <a:p>
            <a:pPr lvl="1">
              <a:lnSpc>
                <a:spcPct val="90000"/>
              </a:lnSpc>
            </a:pPr>
            <a:endParaRPr lang="en-US" dirty="0"/>
          </a:p>
          <a:p>
            <a:pPr lvl="1">
              <a:lnSpc>
                <a:spcPct val="90000"/>
              </a:lnSpc>
            </a:pPr>
            <a:r>
              <a:rPr lang="en-US" dirty="0"/>
              <a:t>Use standardized/validated surveys and assessment </a:t>
            </a:r>
            <a:r>
              <a:rPr lang="en-US" dirty="0" smtClean="0"/>
              <a:t>tools</a:t>
            </a:r>
          </a:p>
          <a:p>
            <a:pPr lvl="2">
              <a:lnSpc>
                <a:spcPct val="90000"/>
              </a:lnSpc>
            </a:pPr>
            <a:r>
              <a:rPr lang="en-US" dirty="0" smtClean="0"/>
              <a:t>Find these from literature searches</a:t>
            </a:r>
          </a:p>
          <a:p>
            <a:pPr lvl="2">
              <a:lnSpc>
                <a:spcPct val="90000"/>
              </a:lnSpc>
            </a:pPr>
            <a:r>
              <a:rPr lang="en-US" dirty="0" smtClean="0"/>
              <a:t>Usually better to use “pre-made” surveys or instruments than creating one from scratch  </a:t>
            </a:r>
            <a:endParaRPr lang="en-US" dirty="0"/>
          </a:p>
          <a:p>
            <a:pPr lvl="1">
              <a:lnSpc>
                <a:spcPct val="90000"/>
              </a:lnSpc>
            </a:pPr>
            <a:endParaRPr lang="en-US" dirty="0"/>
          </a:p>
        </p:txBody>
      </p:sp>
      <p:sp>
        <p:nvSpPr>
          <p:cNvPr id="494594" name="Rectangle 2"/>
          <p:cNvSpPr>
            <a:spLocks noGrp="1" noChangeArrowheads="1"/>
          </p:cNvSpPr>
          <p:nvPr>
            <p:ph type="title"/>
          </p:nvPr>
        </p:nvSpPr>
        <p:spPr/>
        <p:txBody>
          <a:bodyPr/>
          <a:lstStyle/>
          <a:p>
            <a:r>
              <a:rPr lang="en-US" sz="3800" dirty="0" smtClean="0"/>
              <a:t>Maximizing Validity</a:t>
            </a:r>
            <a:endParaRPr lang="en-US" sz="3800" dirty="0"/>
          </a:p>
        </p:txBody>
      </p:sp>
    </p:spTree>
    <p:extLst>
      <p:ext uri="{BB962C8B-B14F-4D97-AF65-F5344CB8AC3E}">
        <p14:creationId xmlns:p14="http://schemas.microsoft.com/office/powerpoint/2010/main" val="348026482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and define your variables at the VERY beginning of your study </a:t>
            </a:r>
          </a:p>
          <a:p>
            <a:pPr lvl="1"/>
            <a:r>
              <a:rPr lang="en-US" dirty="0"/>
              <a:t>Don’t forget your control or confounding variables!</a:t>
            </a:r>
          </a:p>
          <a:p>
            <a:r>
              <a:rPr lang="en-US" dirty="0" smtClean="0"/>
              <a:t>Using higher levels of measurement is better! </a:t>
            </a:r>
          </a:p>
          <a:p>
            <a:endParaRPr lang="en-US" dirty="0" smtClean="0"/>
          </a:p>
          <a:p>
            <a:r>
              <a:rPr lang="en-US" dirty="0" smtClean="0"/>
              <a:t>Choose instruments and data collection tools that are: </a:t>
            </a:r>
          </a:p>
          <a:p>
            <a:pPr lvl="1"/>
            <a:r>
              <a:rPr lang="en-US" u="sng" dirty="0" smtClean="0"/>
              <a:t>RELIABLE</a:t>
            </a:r>
            <a:r>
              <a:rPr lang="en-US" dirty="0" smtClean="0"/>
              <a:t> – produce the same results over time (precise) </a:t>
            </a:r>
          </a:p>
          <a:p>
            <a:pPr lvl="1"/>
            <a:r>
              <a:rPr lang="en-US" u="sng" dirty="0" smtClean="0"/>
              <a:t>VALID</a:t>
            </a:r>
            <a:r>
              <a:rPr lang="en-US" dirty="0" smtClean="0"/>
              <a:t> – produce results that represent “the truth” (accurate) </a:t>
            </a:r>
          </a:p>
          <a:p>
            <a:pPr marL="365760" lvl="1"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In Summary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650175"/>
            <a:ext cx="5715000" cy="187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807502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 through “Introduction to Research Part 3:  Sampling and Design” </a:t>
            </a:r>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354062122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err="1" smtClean="0"/>
              <a:t>Hulley</a:t>
            </a:r>
            <a:r>
              <a:rPr lang="en-US" dirty="0" smtClean="0"/>
              <a:t> </a:t>
            </a:r>
            <a:r>
              <a:rPr lang="en-US" dirty="0"/>
              <a:t>SB, Cummings SR, Browner WS, Grady D, Hearst N, Newman TB.  </a:t>
            </a:r>
            <a:r>
              <a:rPr lang="en-US" i="1" dirty="0"/>
              <a:t>Designing Clinical Research.</a:t>
            </a:r>
            <a:r>
              <a:rPr lang="en-US" dirty="0"/>
              <a:t>  2nd ed.  Philadelphia, PA: Lippincott Williams &amp; Wilkins; </a:t>
            </a:r>
            <a:r>
              <a:rPr lang="en-US" dirty="0" smtClean="0"/>
              <a:t>2001:37-49</a:t>
            </a:r>
          </a:p>
          <a:p>
            <a:pPr marL="0" indent="0">
              <a:buNone/>
            </a:pPr>
            <a:endParaRPr lang="en-US" dirty="0"/>
          </a:p>
          <a:p>
            <a:pPr marL="0" indent="0">
              <a:buNone/>
            </a:pPr>
            <a:r>
              <a:rPr lang="en-US" dirty="0" smtClean="0"/>
              <a:t>Spector </a:t>
            </a:r>
            <a:r>
              <a:rPr lang="en-US" dirty="0"/>
              <a:t>PE.  </a:t>
            </a:r>
            <a:r>
              <a:rPr lang="en-US" i="1" dirty="0"/>
              <a:t>Research Designs</a:t>
            </a:r>
            <a:r>
              <a:rPr lang="en-US" dirty="0"/>
              <a:t>.  Newbury Park, CA:  SAGE Publications, Inc.; 1981.  ISBN: 0-8039-1709-0</a:t>
            </a:r>
          </a:p>
          <a:p>
            <a:pPr marL="45720" indent="0">
              <a:buNone/>
            </a:pPr>
            <a:endParaRPr lang="en-US" b="1" dirty="0" smtClean="0"/>
          </a:p>
          <a:p>
            <a:pPr marL="45720" indent="0">
              <a:buNone/>
            </a:pPr>
            <a:r>
              <a:rPr lang="en-US" dirty="0"/>
              <a:t>http://</a:t>
            </a:r>
            <a:r>
              <a:rPr lang="en-US" dirty="0" smtClean="0"/>
              <a:t>www.research-assessment-adviser.com/levels-of-measurement.html</a:t>
            </a:r>
          </a:p>
          <a:p>
            <a:pPr marL="45720" indent="0">
              <a:buNone/>
            </a:pPr>
            <a:endParaRPr lang="en-US" dirty="0"/>
          </a:p>
          <a:p>
            <a:pPr marL="45720" indent="0">
              <a:buNone/>
            </a:pPr>
            <a:r>
              <a:rPr lang="en-US" b="1" dirty="0" smtClean="0"/>
              <a:t> </a:t>
            </a:r>
            <a:endParaRPr lang="en-US" b="1"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28546555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5" name="Rectangle 3"/>
          <p:cNvSpPr>
            <a:spLocks noGrp="1" noChangeArrowheads="1"/>
          </p:cNvSpPr>
          <p:nvPr>
            <p:ph idx="1"/>
          </p:nvPr>
        </p:nvSpPr>
        <p:spPr>
          <a:xfrm>
            <a:off x="380999" y="1719070"/>
            <a:ext cx="8407893" cy="4605529"/>
          </a:xfrm>
        </p:spPr>
        <p:txBody>
          <a:bodyPr>
            <a:normAutofit/>
          </a:bodyPr>
          <a:lstStyle/>
          <a:p>
            <a:r>
              <a:rPr lang="en-US" sz="2800" dirty="0"/>
              <a:t>Starts </a:t>
            </a:r>
            <a:r>
              <a:rPr lang="en-US" sz="2800" u="sng" dirty="0"/>
              <a:t>After</a:t>
            </a:r>
            <a:r>
              <a:rPr lang="en-US" sz="2800" dirty="0"/>
              <a:t> </a:t>
            </a:r>
            <a:r>
              <a:rPr lang="en-US" sz="2800" dirty="0" smtClean="0"/>
              <a:t>the research question has been developed and refined </a:t>
            </a:r>
            <a:endParaRPr lang="en-US" sz="2800" dirty="0"/>
          </a:p>
          <a:p>
            <a:endParaRPr lang="en-US" sz="1800" dirty="0" smtClean="0"/>
          </a:p>
          <a:p>
            <a:r>
              <a:rPr lang="en-US" sz="2800" dirty="0" smtClean="0"/>
              <a:t>The </a:t>
            </a:r>
            <a:r>
              <a:rPr lang="en-US" sz="2800" dirty="0"/>
              <a:t>who, what, when, where, and how of </a:t>
            </a:r>
            <a:r>
              <a:rPr lang="en-US" sz="2800" dirty="0" smtClean="0"/>
              <a:t>research</a:t>
            </a:r>
          </a:p>
          <a:p>
            <a:endParaRPr lang="en-US" sz="1800" dirty="0"/>
          </a:p>
          <a:p>
            <a:r>
              <a:rPr lang="en-US" sz="2800" dirty="0"/>
              <a:t>It comprises the </a:t>
            </a:r>
            <a:r>
              <a:rPr lang="en-US" sz="2800" u="sng" dirty="0"/>
              <a:t>Materials and Methods </a:t>
            </a:r>
            <a:r>
              <a:rPr lang="en-US" sz="2800" dirty="0"/>
              <a:t>and </a:t>
            </a:r>
            <a:r>
              <a:rPr lang="en-US" sz="2800" u="sng" dirty="0"/>
              <a:t>Limitations </a:t>
            </a:r>
            <a:r>
              <a:rPr lang="en-US" sz="2800" dirty="0"/>
              <a:t>sections of </a:t>
            </a:r>
            <a:r>
              <a:rPr lang="en-US" sz="2800" dirty="0" smtClean="0"/>
              <a:t>publications</a:t>
            </a:r>
            <a:endParaRPr lang="en-US" sz="2800" dirty="0"/>
          </a:p>
        </p:txBody>
      </p:sp>
      <p:sp>
        <p:nvSpPr>
          <p:cNvPr id="468994" name="Rectangle 2"/>
          <p:cNvSpPr>
            <a:spLocks noGrp="1" noChangeArrowheads="1"/>
          </p:cNvSpPr>
          <p:nvPr>
            <p:ph type="title"/>
          </p:nvPr>
        </p:nvSpPr>
        <p:spPr/>
        <p:txBody>
          <a:bodyPr/>
          <a:lstStyle/>
          <a:p>
            <a:r>
              <a:rPr lang="en-US" dirty="0"/>
              <a:t>Research Design</a:t>
            </a:r>
          </a:p>
        </p:txBody>
      </p:sp>
      <p:pic>
        <p:nvPicPr>
          <p:cNvPr id="468996" name="Picture 4" descr="MCED00015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4893373"/>
            <a:ext cx="1752600" cy="1680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6203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The goal of research design is to provide the most valid and correct answer to the question</a:t>
            </a:r>
          </a:p>
          <a:p>
            <a:pPr lvl="1"/>
            <a:r>
              <a:rPr lang="en-US" sz="2200" dirty="0" smtClean="0"/>
              <a:t>i.e., we want to make sure we are “doing it right”</a:t>
            </a:r>
          </a:p>
          <a:p>
            <a:pPr>
              <a:spcBef>
                <a:spcPct val="50000"/>
              </a:spcBef>
            </a:pPr>
            <a:endParaRPr lang="en-US" sz="1100" dirty="0" smtClean="0"/>
          </a:p>
          <a:p>
            <a:pPr>
              <a:spcBef>
                <a:spcPct val="50000"/>
              </a:spcBef>
            </a:pPr>
            <a:r>
              <a:rPr lang="en-US" sz="2400" dirty="0" smtClean="0"/>
              <a:t>This is done by minimizing the </a:t>
            </a:r>
            <a:r>
              <a:rPr lang="en-US" sz="2400" u="sng" dirty="0" smtClean="0"/>
              <a:t>threats</a:t>
            </a:r>
            <a:r>
              <a:rPr lang="en-US" sz="2400" dirty="0" smtClean="0"/>
              <a:t> to the soundness of your study’s conclusion(s): </a:t>
            </a:r>
          </a:p>
          <a:p>
            <a:pPr lvl="1">
              <a:spcBef>
                <a:spcPct val="50000"/>
              </a:spcBef>
            </a:pPr>
            <a:r>
              <a:rPr lang="en-US" sz="2200" dirty="0" smtClean="0"/>
              <a:t>CHANCE </a:t>
            </a:r>
          </a:p>
          <a:p>
            <a:pPr lvl="1">
              <a:spcBef>
                <a:spcPct val="50000"/>
              </a:spcBef>
            </a:pPr>
            <a:r>
              <a:rPr lang="en-US" sz="2200" dirty="0" smtClean="0"/>
              <a:t>BIAS </a:t>
            </a:r>
          </a:p>
          <a:p>
            <a:pPr lvl="1">
              <a:spcBef>
                <a:spcPct val="50000"/>
              </a:spcBef>
            </a:pPr>
            <a:r>
              <a:rPr lang="en-US" sz="2200" dirty="0" smtClean="0"/>
              <a:t>CONFOUNDING</a:t>
            </a:r>
            <a:endParaRPr lang="en-US" dirty="0"/>
          </a:p>
          <a:p>
            <a:endParaRPr lang="en-US" dirty="0"/>
          </a:p>
        </p:txBody>
      </p:sp>
      <p:sp>
        <p:nvSpPr>
          <p:cNvPr id="3" name="Title 2"/>
          <p:cNvSpPr>
            <a:spLocks noGrp="1"/>
          </p:cNvSpPr>
          <p:nvPr>
            <p:ph type="title"/>
          </p:nvPr>
        </p:nvSpPr>
        <p:spPr/>
        <p:txBody>
          <a:bodyPr/>
          <a:lstStyle/>
          <a:p>
            <a:r>
              <a:rPr lang="en-US" dirty="0" smtClean="0"/>
              <a:t>Why is design important?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1" y="4219575"/>
            <a:ext cx="2286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64257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9" name="Rectangle 3"/>
          <p:cNvSpPr>
            <a:spLocks noGrp="1" noChangeArrowheads="1"/>
          </p:cNvSpPr>
          <p:nvPr>
            <p:ph idx="1"/>
          </p:nvPr>
        </p:nvSpPr>
        <p:spPr/>
        <p:txBody>
          <a:bodyPr>
            <a:normAutofit/>
          </a:bodyPr>
          <a:lstStyle/>
          <a:p>
            <a:r>
              <a:rPr lang="en-US" sz="2800" dirty="0"/>
              <a:t>The threat that the study’s findings are merely the result of random processes (chance</a:t>
            </a:r>
            <a:r>
              <a:rPr lang="en-US" sz="2800" dirty="0" smtClean="0"/>
              <a:t>)</a:t>
            </a:r>
          </a:p>
          <a:p>
            <a:pPr lvl="1"/>
            <a:r>
              <a:rPr lang="en-US" sz="2600" dirty="0" smtClean="0"/>
              <a:t>i.e., </a:t>
            </a:r>
            <a:r>
              <a:rPr lang="en-US" sz="2600" dirty="0"/>
              <a:t>t</a:t>
            </a:r>
            <a:r>
              <a:rPr lang="en-US" sz="2600" dirty="0" smtClean="0"/>
              <a:t>he </a:t>
            </a:r>
            <a:r>
              <a:rPr lang="en-US" sz="2600" dirty="0"/>
              <a:t>findings are a “fluke</a:t>
            </a:r>
            <a:r>
              <a:rPr lang="en-US" sz="2600" dirty="0" smtClean="0"/>
              <a:t>”</a:t>
            </a:r>
          </a:p>
          <a:p>
            <a:pPr lvl="1"/>
            <a:r>
              <a:rPr lang="en-US" sz="2600" dirty="0" smtClean="0"/>
              <a:t>We can’t do much to control random error  </a:t>
            </a:r>
          </a:p>
          <a:p>
            <a:endParaRPr lang="en-US" sz="2800" dirty="0"/>
          </a:p>
          <a:p>
            <a:r>
              <a:rPr lang="en-US" sz="2800" dirty="0" smtClean="0"/>
              <a:t>Also referred to as: </a:t>
            </a:r>
          </a:p>
          <a:p>
            <a:pPr lvl="1"/>
            <a:r>
              <a:rPr lang="en-US" sz="2400" dirty="0" smtClean="0"/>
              <a:t>Type 1 Error </a:t>
            </a:r>
          </a:p>
          <a:p>
            <a:pPr lvl="1"/>
            <a:r>
              <a:rPr lang="en-US" sz="2400" dirty="0" smtClean="0"/>
              <a:t>Random Error </a:t>
            </a:r>
          </a:p>
          <a:p>
            <a:pPr lvl="1"/>
            <a:r>
              <a:rPr lang="en-US" sz="2400" dirty="0" smtClean="0"/>
              <a:t>Unsystematic Error </a:t>
            </a:r>
          </a:p>
        </p:txBody>
      </p:sp>
      <p:sp>
        <p:nvSpPr>
          <p:cNvPr id="439298" name="Rectangle 2"/>
          <p:cNvSpPr>
            <a:spLocks noGrp="1" noChangeArrowheads="1"/>
          </p:cNvSpPr>
          <p:nvPr>
            <p:ph type="title"/>
          </p:nvPr>
        </p:nvSpPr>
        <p:spPr/>
        <p:txBody>
          <a:bodyPr/>
          <a:lstStyle/>
          <a:p>
            <a:r>
              <a:rPr lang="en-US"/>
              <a:t>Study Threats:  Chance	</a:t>
            </a:r>
          </a:p>
        </p:txBody>
      </p:sp>
      <p:pic>
        <p:nvPicPr>
          <p:cNvPr id="439303" name="Picture 7" descr="MCj029986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3962400"/>
            <a:ext cx="2973388" cy="1836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1401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9" name="Rectangle 3"/>
          <p:cNvSpPr>
            <a:spLocks noGrp="1" noChangeArrowheads="1"/>
          </p:cNvSpPr>
          <p:nvPr>
            <p:ph idx="1"/>
          </p:nvPr>
        </p:nvSpPr>
        <p:spPr/>
        <p:txBody>
          <a:bodyPr/>
          <a:lstStyle/>
          <a:p>
            <a:r>
              <a:rPr lang="en-US" sz="2400" dirty="0"/>
              <a:t> </a:t>
            </a:r>
            <a:r>
              <a:rPr lang="en-US" sz="3200" dirty="0"/>
              <a:t>The threat that the study’s results are due to an unfair preference given to one group or a set of outcomes in a </a:t>
            </a:r>
            <a:r>
              <a:rPr lang="en-US" sz="3200" dirty="0" smtClean="0"/>
              <a:t>study</a:t>
            </a:r>
          </a:p>
          <a:p>
            <a:pPr lvl="1"/>
            <a:r>
              <a:rPr lang="en-US" sz="2400" dirty="0" smtClean="0"/>
              <a:t>We can try to control bias in our study design and subject recruitment  </a:t>
            </a:r>
            <a:endParaRPr lang="en-US" sz="2400" dirty="0"/>
          </a:p>
          <a:p>
            <a:endParaRPr lang="en-US" sz="3200" dirty="0" smtClean="0"/>
          </a:p>
          <a:p>
            <a:r>
              <a:rPr lang="en-US" sz="3200" dirty="0" smtClean="0"/>
              <a:t>Also referred to as:  </a:t>
            </a:r>
          </a:p>
          <a:p>
            <a:pPr lvl="1"/>
            <a:r>
              <a:rPr lang="en-US" sz="2400" dirty="0" smtClean="0"/>
              <a:t>Systematic Error </a:t>
            </a:r>
            <a:endParaRPr lang="en-US" sz="2400" dirty="0"/>
          </a:p>
          <a:p>
            <a:pPr>
              <a:buFontTx/>
              <a:buNone/>
            </a:pPr>
            <a:endParaRPr lang="en-US" dirty="0"/>
          </a:p>
        </p:txBody>
      </p:sp>
      <p:sp>
        <p:nvSpPr>
          <p:cNvPr id="464898" name="Rectangle 2"/>
          <p:cNvSpPr>
            <a:spLocks noGrp="1" noChangeArrowheads="1"/>
          </p:cNvSpPr>
          <p:nvPr>
            <p:ph type="title"/>
          </p:nvPr>
        </p:nvSpPr>
        <p:spPr/>
        <p:txBody>
          <a:bodyPr/>
          <a:lstStyle/>
          <a:p>
            <a:r>
              <a:rPr lang="en-US"/>
              <a:t>Study Threats: Bias	</a:t>
            </a:r>
          </a:p>
        </p:txBody>
      </p:sp>
      <p:pic>
        <p:nvPicPr>
          <p:cNvPr id="464900" name="Picture 4" descr="MCj038719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4114800"/>
            <a:ext cx="2362200" cy="2103438"/>
          </a:xfrm>
          <a:prstGeom prst="rect">
            <a:avLst/>
          </a:prstGeom>
          <a:noFill/>
          <a:extLst>
            <a:ext uri="{909E8E84-426E-40dd-AFC4-6F175D3DCCD1}">
              <a14:hiddenFill xmlns:a14="http://schemas.microsoft.com/office/drawing/2010/main">
                <a:solidFill>
                  <a:srgbClr val="FFFFFF"/>
                </a:solidFill>
              </a14:hiddenFill>
            </a:ext>
          </a:extLst>
        </p:spPr>
      </p:pic>
      <p:sp>
        <p:nvSpPr>
          <p:cNvPr id="464901" name="Text Box 5"/>
          <p:cNvSpPr txBox="1">
            <a:spLocks noChangeArrowheads="1"/>
          </p:cNvSpPr>
          <p:nvPr/>
        </p:nvSpPr>
        <p:spPr bwMode="auto">
          <a:xfrm>
            <a:off x="762000" y="4495800"/>
            <a:ext cx="403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extLst>
      <p:ext uri="{BB962C8B-B14F-4D97-AF65-F5344CB8AC3E}">
        <p14:creationId xmlns:p14="http://schemas.microsoft.com/office/powerpoint/2010/main" val="36858435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7" name="Rectangle 3"/>
          <p:cNvSpPr>
            <a:spLocks noGrp="1" noChangeArrowheads="1"/>
          </p:cNvSpPr>
          <p:nvPr>
            <p:ph idx="1"/>
          </p:nvPr>
        </p:nvSpPr>
        <p:spPr/>
        <p:txBody>
          <a:bodyPr>
            <a:normAutofit/>
          </a:bodyPr>
          <a:lstStyle/>
          <a:p>
            <a:r>
              <a:rPr lang="en-US" sz="2800" dirty="0"/>
              <a:t>The threat that the association or relationship observed in the study is influenced by or related to </a:t>
            </a:r>
            <a:r>
              <a:rPr lang="en-US" sz="2800" dirty="0" smtClean="0"/>
              <a:t>another variable</a:t>
            </a:r>
          </a:p>
          <a:p>
            <a:pPr lvl="1"/>
            <a:r>
              <a:rPr lang="en-US" sz="2600" dirty="0" smtClean="0"/>
              <a:t>We can control for this in our study design, subject recruitment, and data analysis techniques </a:t>
            </a:r>
            <a:endParaRPr lang="en-US" sz="2600" dirty="0"/>
          </a:p>
        </p:txBody>
      </p:sp>
      <p:sp>
        <p:nvSpPr>
          <p:cNvPr id="441346" name="Rectangle 2"/>
          <p:cNvSpPr>
            <a:spLocks noGrp="1" noChangeArrowheads="1"/>
          </p:cNvSpPr>
          <p:nvPr>
            <p:ph type="title"/>
          </p:nvPr>
        </p:nvSpPr>
        <p:spPr/>
        <p:txBody>
          <a:bodyPr/>
          <a:lstStyle/>
          <a:p>
            <a:r>
              <a:rPr lang="en-US"/>
              <a:t>Study Threats: Confounding</a:t>
            </a:r>
          </a:p>
        </p:txBody>
      </p:sp>
      <p:pic>
        <p:nvPicPr>
          <p:cNvPr id="441349" name="Picture 5" descr="MCj007881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4197927"/>
            <a:ext cx="236542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5091" y="4108889"/>
            <a:ext cx="3861955" cy="229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28642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1" name="Rectangle 3"/>
          <p:cNvSpPr>
            <a:spLocks noGrp="1" noChangeArrowheads="1"/>
          </p:cNvSpPr>
          <p:nvPr>
            <p:ph idx="1"/>
          </p:nvPr>
        </p:nvSpPr>
        <p:spPr>
          <a:xfrm>
            <a:off x="380999" y="1719070"/>
            <a:ext cx="8407893" cy="4834129"/>
          </a:xfrm>
        </p:spPr>
        <p:txBody>
          <a:bodyPr>
            <a:normAutofit/>
          </a:bodyPr>
          <a:lstStyle/>
          <a:p>
            <a:r>
              <a:rPr lang="en-US" sz="2800" dirty="0" smtClean="0"/>
              <a:t>We try to minimize the three main threats during all stages of design process, which are:</a:t>
            </a:r>
          </a:p>
          <a:p>
            <a:endParaRPr lang="en-US" sz="2800" dirty="0" smtClean="0"/>
          </a:p>
          <a:p>
            <a:pPr lvl="1"/>
            <a:r>
              <a:rPr lang="en-US" sz="2800" dirty="0"/>
              <a:t>1) Identifying and Defining Variables*</a:t>
            </a:r>
          </a:p>
          <a:p>
            <a:pPr lvl="1"/>
            <a:r>
              <a:rPr lang="en-US" sz="2800" dirty="0"/>
              <a:t>2) Selecting Measurement Methods*</a:t>
            </a:r>
          </a:p>
          <a:p>
            <a:pPr lvl="1"/>
            <a:r>
              <a:rPr lang="en-US" sz="2800" dirty="0"/>
              <a:t>3) Selecting (Sample) Subjects</a:t>
            </a:r>
          </a:p>
          <a:p>
            <a:pPr lvl="1"/>
            <a:r>
              <a:rPr lang="en-US" sz="2800" dirty="0"/>
              <a:t>4) Selecting a Research Design</a:t>
            </a:r>
          </a:p>
          <a:p>
            <a:pPr lvl="1"/>
            <a:r>
              <a:rPr lang="en-US" sz="2800" dirty="0"/>
              <a:t>5) Establishing an Analysis Plan</a:t>
            </a:r>
          </a:p>
          <a:p>
            <a:pPr marL="45720" lvl="1" indent="0">
              <a:buClr>
                <a:schemeClr val="accent1"/>
              </a:buClr>
              <a:buNone/>
            </a:pPr>
            <a:endParaRPr lang="en-US" sz="2000" dirty="0" smtClean="0"/>
          </a:p>
          <a:p>
            <a:pPr marL="45720" lvl="1" indent="0">
              <a:buClr>
                <a:schemeClr val="accent1"/>
              </a:buClr>
              <a:buNone/>
            </a:pPr>
            <a:r>
              <a:rPr lang="en-US" sz="2000" dirty="0" smtClean="0"/>
              <a:t>*We </a:t>
            </a:r>
            <a:r>
              <a:rPr lang="en-US" sz="2000" dirty="0"/>
              <a:t>will be talking about steps 1 and 2 in this presentation </a:t>
            </a:r>
          </a:p>
          <a:p>
            <a:pPr marL="365760" lvl="1" indent="0">
              <a:buNone/>
            </a:pPr>
            <a:endParaRPr lang="en-US" sz="2800" dirty="0" smtClean="0"/>
          </a:p>
        </p:txBody>
      </p:sp>
      <p:sp>
        <p:nvSpPr>
          <p:cNvPr id="442370" name="Rectangle 2"/>
          <p:cNvSpPr>
            <a:spLocks noGrp="1" noChangeArrowheads="1"/>
          </p:cNvSpPr>
          <p:nvPr>
            <p:ph type="title"/>
          </p:nvPr>
        </p:nvSpPr>
        <p:spPr/>
        <p:txBody>
          <a:bodyPr/>
          <a:lstStyle/>
          <a:p>
            <a:r>
              <a:rPr lang="en-US"/>
              <a:t>Steps in Research Design</a:t>
            </a:r>
          </a:p>
        </p:txBody>
      </p:sp>
    </p:spTree>
    <p:extLst>
      <p:ext uri="{BB962C8B-B14F-4D97-AF65-F5344CB8AC3E}">
        <p14:creationId xmlns:p14="http://schemas.microsoft.com/office/powerpoint/2010/main" val="7520402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19070"/>
            <a:ext cx="8915400" cy="4757929"/>
          </a:xfrm>
        </p:spPr>
        <p:txBody>
          <a:bodyPr/>
          <a:lstStyle/>
          <a:p>
            <a:r>
              <a:rPr lang="en-US" dirty="0" smtClean="0"/>
              <a:t>What do you want to measure? (Identify) </a:t>
            </a:r>
          </a:p>
          <a:p>
            <a:pPr marL="548640" lvl="2" indent="-228600">
              <a:buClr>
                <a:schemeClr val="accent1"/>
              </a:buClr>
              <a:buFont typeface="Wingdings 2" pitchFamily="18" charset="2"/>
              <a:buChar char=""/>
            </a:pPr>
            <a:r>
              <a:rPr lang="en-US" dirty="0"/>
              <a:t>Ex) </a:t>
            </a:r>
            <a:r>
              <a:rPr lang="en-US" dirty="0">
                <a:solidFill>
                  <a:schemeClr val="accent1"/>
                </a:solidFill>
              </a:rPr>
              <a:t>Patient satisfaction levels with ultrasound </a:t>
            </a:r>
            <a:r>
              <a:rPr lang="en-US" dirty="0" smtClean="0">
                <a:solidFill>
                  <a:schemeClr val="accent1"/>
                </a:solidFill>
              </a:rPr>
              <a:t>vs. history </a:t>
            </a:r>
            <a:r>
              <a:rPr lang="en-US" dirty="0">
                <a:solidFill>
                  <a:schemeClr val="accent1"/>
                </a:solidFill>
              </a:rPr>
              <a:t>and physical </a:t>
            </a:r>
            <a:r>
              <a:rPr lang="en-US" dirty="0" smtClean="0">
                <a:solidFill>
                  <a:schemeClr val="accent1"/>
                </a:solidFill>
              </a:rPr>
              <a:t>exam only</a:t>
            </a:r>
          </a:p>
          <a:p>
            <a:pPr marL="320040" lvl="2" indent="0">
              <a:buClr>
                <a:schemeClr val="accent1"/>
              </a:buClr>
              <a:buNone/>
            </a:pPr>
            <a:endParaRPr lang="en-US" dirty="0" smtClean="0"/>
          </a:p>
          <a:p>
            <a:r>
              <a:rPr lang="en-US" dirty="0" smtClean="0"/>
              <a:t>How do you want to operationalize “patient satisfaction?” (Define)</a:t>
            </a:r>
          </a:p>
          <a:p>
            <a:pPr lvl="1"/>
            <a:r>
              <a:rPr lang="en-US" dirty="0" smtClean="0"/>
              <a:t>Ex) </a:t>
            </a:r>
            <a:r>
              <a:rPr lang="en-US" dirty="0" smtClean="0">
                <a:solidFill>
                  <a:schemeClr val="accent1"/>
                </a:solidFill>
              </a:rPr>
              <a:t>Answers of “Good”, “Very Good”, or “Excellent” </a:t>
            </a:r>
            <a:r>
              <a:rPr lang="en-US" dirty="0" smtClean="0"/>
              <a:t>on a survey given to patients about the care they received in the emergency department  </a:t>
            </a:r>
          </a:p>
        </p:txBody>
      </p:sp>
      <p:sp>
        <p:nvSpPr>
          <p:cNvPr id="3" name="Title 2"/>
          <p:cNvSpPr>
            <a:spLocks noGrp="1"/>
          </p:cNvSpPr>
          <p:nvPr>
            <p:ph type="title"/>
          </p:nvPr>
        </p:nvSpPr>
        <p:spPr/>
        <p:txBody>
          <a:bodyPr/>
          <a:lstStyle/>
          <a:p>
            <a:r>
              <a:rPr lang="en-US" dirty="0" smtClean="0"/>
              <a:t>Identify &amp; Define variables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080164"/>
            <a:ext cx="2606566" cy="2133600"/>
          </a:xfrm>
          <a:prstGeom prst="rect">
            <a:avLst/>
          </a:prstGeom>
          <a:noFill/>
          <a:ln>
            <a:noFill/>
          </a:ln>
          <a:effectLst>
            <a:glow rad="127000">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556786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3848</TotalTime>
  <Words>1746</Words>
  <Application>Microsoft Macintosh PowerPoint</Application>
  <PresentationFormat>On-screen Show (4:3)</PresentationFormat>
  <Paragraphs>247</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Grid</vt:lpstr>
      <vt:lpstr>Introduction to Research:   Measurement</vt:lpstr>
      <vt:lpstr>OUTLINE </vt:lpstr>
      <vt:lpstr>Research Design</vt:lpstr>
      <vt:lpstr>Why is design important?</vt:lpstr>
      <vt:lpstr>Study Threats:  Chance </vt:lpstr>
      <vt:lpstr>Study Threats: Bias </vt:lpstr>
      <vt:lpstr>Study Threats: Confounding</vt:lpstr>
      <vt:lpstr>Steps in Research Design</vt:lpstr>
      <vt:lpstr>Identify &amp; Define variables</vt:lpstr>
      <vt:lpstr>Identification &amp; Definition of Variables</vt:lpstr>
      <vt:lpstr>Identification &amp; Definition of Variables</vt:lpstr>
      <vt:lpstr>Identification &amp; Definition of Variables</vt:lpstr>
      <vt:lpstr>Identification &amp; Definition of Variables</vt:lpstr>
      <vt:lpstr>Identification &amp; Definition of Variables</vt:lpstr>
      <vt:lpstr>Nominal Level Data </vt:lpstr>
      <vt:lpstr>Ordinal Level Data </vt:lpstr>
      <vt:lpstr>Interval/Ratio Data</vt:lpstr>
      <vt:lpstr>Levels of Measurement and Power</vt:lpstr>
      <vt:lpstr>Selecting a Measurement Method</vt:lpstr>
      <vt:lpstr>RELIABILITY</vt:lpstr>
      <vt:lpstr>Assessing &amp; Maximizing reliability</vt:lpstr>
      <vt:lpstr>validity</vt:lpstr>
      <vt:lpstr>Maximizing Validity</vt:lpstr>
      <vt:lpstr>In Summary </vt:lpstr>
      <vt:lpstr>Next steps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Research</dc:title>
  <dc:creator>Danielle Davidov</dc:creator>
  <cp:lastModifiedBy>Ashley Singh</cp:lastModifiedBy>
  <cp:revision>35</cp:revision>
  <dcterms:created xsi:type="dcterms:W3CDTF">2011-08-30T15:46:34Z</dcterms:created>
  <dcterms:modified xsi:type="dcterms:W3CDTF">2013-03-18T13:45:20Z</dcterms:modified>
</cp:coreProperties>
</file>