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tmp" ContentType="image/p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2" r:id="rId2"/>
    <p:sldId id="284" r:id="rId3"/>
    <p:sldId id="285" r:id="rId4"/>
    <p:sldId id="257" r:id="rId5"/>
    <p:sldId id="259" r:id="rId6"/>
    <p:sldId id="260" r:id="rId7"/>
    <p:sldId id="261" r:id="rId8"/>
    <p:sldId id="286" r:id="rId9"/>
    <p:sldId id="287" r:id="rId10"/>
    <p:sldId id="264" r:id="rId11"/>
    <p:sldId id="267" r:id="rId12"/>
    <p:sldId id="288" r:id="rId13"/>
    <p:sldId id="268" r:id="rId14"/>
    <p:sldId id="269" r:id="rId15"/>
    <p:sldId id="270" r:id="rId16"/>
    <p:sldId id="290" r:id="rId17"/>
    <p:sldId id="272" r:id="rId18"/>
    <p:sldId id="273" r:id="rId19"/>
    <p:sldId id="291" r:id="rId20"/>
    <p:sldId id="292" r:id="rId21"/>
    <p:sldId id="289" r:id="rId22"/>
    <p:sldId id="275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03" d="100"/>
          <a:sy n="203" d="100"/>
        </p:scale>
        <p:origin x="-256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747B0-87DF-474B-B240-BD4AAAD0D927}" type="datetimeFigureOut">
              <a:rPr lang="en-US" smtClean="0"/>
              <a:t>3/18/13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1AB2B-53DB-4AE1-890C-E35A3B2BB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38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1AB2B-53DB-4AE1-890C-E35A3B2BBC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1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1AB2B-53DB-4AE1-890C-E35A3B2BBC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2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</a:t>
            </a:r>
            <a:r>
              <a:rPr lang="en-US" baseline="0" dirty="0" smtClean="0"/>
              <a:t> prospective, you can choose what you want to collect instead of relying on what someone before you wanted to collect. However, retrospective data can be very informative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1AB2B-53DB-4AE1-890C-E35A3B2BBC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21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Obs</a:t>
            </a:r>
            <a:r>
              <a:rPr lang="en-US" dirty="0" smtClean="0"/>
              <a:t> – no</a:t>
            </a:r>
            <a:r>
              <a:rPr lang="en-US" baseline="0" dirty="0" smtClean="0"/>
              <a:t> direct manipulation; just observing something in nature and recording or making observations about it….researcher is not responsible for those already on or off medication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1AB2B-53DB-4AE1-890C-E35A3B2BBC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8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Match to see if your outcome of interest is</a:t>
            </a:r>
            <a:r>
              <a:rPr lang="en-US" baseline="0" dirty="0" smtClean="0"/>
              <a:t> bigger in one group than others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1AB2B-53DB-4AE1-890C-E35A3B2BBC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8E9AB13-6F4C-47F8-81C0-44F8B0933347}" type="datetimeFigureOut">
              <a:rPr lang="en-US" smtClean="0">
                <a:solidFill>
                  <a:srgbClr val="CCD1B9"/>
                </a:solidFill>
              </a:rPr>
              <a:pPr/>
              <a:t>3/18/13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927177-4247-46A0-85E2-1B213ACFA2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717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AB13-6F4C-47F8-81C0-44F8B0933347}" type="datetimeFigureOut">
              <a:rPr lang="en-US" smtClean="0">
                <a:solidFill>
                  <a:srgbClr val="534949"/>
                </a:solidFill>
              </a:rPr>
              <a:pPr/>
              <a:t>3/18/13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7177-4247-46A0-85E2-1B213ACFA202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27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AB13-6F4C-47F8-81C0-44F8B0933347}" type="datetimeFigureOut">
              <a:rPr lang="en-US" smtClean="0">
                <a:solidFill>
                  <a:srgbClr val="534949"/>
                </a:solidFill>
              </a:rPr>
              <a:pPr/>
              <a:t>3/18/13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927177-4247-46A0-85E2-1B213ACFA202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8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AB13-6F4C-47F8-81C0-44F8B0933347}" type="datetimeFigureOut">
              <a:rPr lang="en-US" smtClean="0">
                <a:solidFill>
                  <a:srgbClr val="534949"/>
                </a:solidFill>
              </a:rPr>
              <a:pPr/>
              <a:t>3/18/13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7177-4247-46A0-85E2-1B213ACFA202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E9AB13-6F4C-47F8-81C0-44F8B0933347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927177-4247-46A0-85E2-1B213ACFA202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0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AB13-6F4C-47F8-81C0-44F8B0933347}" type="datetimeFigureOut">
              <a:rPr lang="en-US" smtClean="0">
                <a:solidFill>
                  <a:srgbClr val="534949"/>
                </a:solidFill>
              </a:rPr>
              <a:pPr/>
              <a:t>3/18/13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7177-4247-46A0-85E2-1B213ACFA202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5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AB13-6F4C-47F8-81C0-44F8B0933347}" type="datetimeFigureOut">
              <a:rPr lang="en-US" smtClean="0">
                <a:solidFill>
                  <a:srgbClr val="534949"/>
                </a:solidFill>
              </a:rPr>
              <a:pPr/>
              <a:t>3/18/13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7177-4247-46A0-85E2-1B213ACFA202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9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AB13-6F4C-47F8-81C0-44F8B0933347}" type="datetimeFigureOut">
              <a:rPr lang="en-US" smtClean="0">
                <a:solidFill>
                  <a:srgbClr val="534949"/>
                </a:solidFill>
              </a:rPr>
              <a:pPr/>
              <a:t>3/18/13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7177-4247-46A0-85E2-1B213ACFA202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6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AB13-6F4C-47F8-81C0-44F8B0933347}" type="datetimeFigureOut">
              <a:rPr lang="en-US" smtClean="0">
                <a:solidFill>
                  <a:srgbClr val="534949"/>
                </a:solidFill>
              </a:rPr>
              <a:pPr/>
              <a:t>3/18/13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7177-4247-46A0-85E2-1B213ACFA202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79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AB13-6F4C-47F8-81C0-44F8B0933347}" type="datetimeFigureOut">
              <a:rPr lang="en-US" smtClean="0">
                <a:solidFill>
                  <a:srgbClr val="534949"/>
                </a:solidFill>
              </a:rPr>
              <a:pPr/>
              <a:t>3/18/13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927177-4247-46A0-85E2-1B213ACFA2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49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AB13-6F4C-47F8-81C0-44F8B0933347}" type="datetimeFigureOut">
              <a:rPr lang="en-US" smtClean="0">
                <a:solidFill>
                  <a:srgbClr val="CCD1B9"/>
                </a:solidFill>
              </a:rPr>
              <a:pPr/>
              <a:t>3/18/13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7177-4247-46A0-85E2-1B213ACFA202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393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58E9AB13-6F4C-47F8-81C0-44F8B0933347}" type="datetimeFigureOut">
              <a:rPr lang="en-US" smtClean="0">
                <a:solidFill>
                  <a:srgbClr val="534949"/>
                </a:solidFill>
              </a:rPr>
              <a:pPr/>
              <a:t>3/18/13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E7927177-4247-46A0-85E2-1B213ACFA202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tm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Part 3 of 3</a:t>
            </a:r>
          </a:p>
          <a:p>
            <a:pPr algn="ctr"/>
            <a:r>
              <a:rPr lang="en-US" dirty="0" smtClean="0"/>
              <a:t>By: Danielle Davidov, PhD</a:t>
            </a:r>
          </a:p>
          <a:p>
            <a:pPr algn="ctr"/>
            <a:r>
              <a:rPr lang="en-US" dirty="0" smtClean="0"/>
              <a:t>&amp; </a:t>
            </a:r>
          </a:p>
          <a:p>
            <a:pPr algn="ctr"/>
            <a:r>
              <a:rPr lang="en-US" dirty="0" smtClean="0"/>
              <a:t>Steve Davis, MSW, MPA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2519040"/>
          </a:xfrm>
        </p:spPr>
        <p:txBody>
          <a:bodyPr/>
          <a:lstStyle/>
          <a:p>
            <a:pPr algn="ctr"/>
            <a:r>
              <a:rPr lang="en-US" dirty="0" smtClean="0"/>
              <a:t>INTRODUCTION TO RESEARCH: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SAMPLING &amp;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6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final aspect of research design involves choosing an overall design strategy that details when measurements will be taken, if a control group will be used, </a:t>
            </a:r>
            <a:r>
              <a:rPr lang="en-US" dirty="0" smtClean="0"/>
              <a:t>etc. </a:t>
            </a:r>
          </a:p>
          <a:p>
            <a:endParaRPr lang="en-US" dirty="0" smtClean="0"/>
          </a:p>
          <a:p>
            <a:r>
              <a:rPr lang="en-US" dirty="0" smtClean="0"/>
              <a:t>You may choose to collect your own data from human subjects (prospective, primary data collection) or analyze data that has already been collected (retrospective, secondary data collection/analysis) 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Selecting a Research Design	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0"/>
            <a:ext cx="1854200" cy="1854200"/>
          </a:xfrm>
          <a:prstGeom prst="rect">
            <a:avLst/>
          </a:prstGeom>
          <a:noFill/>
          <a:ln>
            <a:noFill/>
          </a:ln>
          <a:effectLst>
            <a:glow rad="38100"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389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Prospective versus Retrospective</a:t>
            </a:r>
          </a:p>
          <a:p>
            <a:pPr lvl="1"/>
            <a:r>
              <a:rPr lang="en-US" sz="2400" dirty="0" smtClean="0"/>
              <a:t>Prospective </a:t>
            </a:r>
            <a:r>
              <a:rPr lang="en-US" sz="2400" dirty="0"/>
              <a:t>data collection strategies collect data on subjects over a future period of time 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Retrospective </a:t>
            </a:r>
            <a:r>
              <a:rPr lang="en-US" sz="2400" dirty="0"/>
              <a:t>data collection strategies analyze data that HAS ALREADY BEEN COLLECTED.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In general, prospective is better because data that has been collected retrospectively may have less reliability and validity.  Missing data is also a major problem.</a:t>
            </a:r>
          </a:p>
          <a:p>
            <a:pPr lvl="1">
              <a:buFontTx/>
              <a:buNone/>
            </a:pPr>
            <a:endParaRPr lang="en-US" sz="2400" dirty="0"/>
          </a:p>
          <a:p>
            <a:endParaRPr lang="en-US" sz="2800" dirty="0"/>
          </a:p>
        </p:txBody>
      </p:sp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Prospective &amp; retrospective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31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10329"/>
          </a:xfrm>
        </p:spPr>
        <p:txBody>
          <a:bodyPr numCol="2">
            <a:normAutofit fontScale="25000" lnSpcReduction="20000"/>
          </a:bodyPr>
          <a:lstStyle/>
          <a:p>
            <a:r>
              <a:rPr lang="en-US" sz="8000" u="sng" dirty="0" smtClean="0"/>
              <a:t>Prospective </a:t>
            </a:r>
          </a:p>
          <a:p>
            <a:pPr lvl="1"/>
            <a:r>
              <a:rPr lang="en-US" sz="4900" i="1" dirty="0" smtClean="0"/>
              <a:t>Primary </a:t>
            </a:r>
            <a:r>
              <a:rPr lang="en-US" sz="4900" dirty="0"/>
              <a:t>Data Collection </a:t>
            </a:r>
            <a:endParaRPr lang="en-US" sz="4900" dirty="0" smtClean="0"/>
          </a:p>
          <a:p>
            <a:pPr marL="365760" lvl="1" indent="0">
              <a:buNone/>
            </a:pPr>
            <a:endParaRPr lang="en-US" sz="4000" dirty="0" smtClean="0"/>
          </a:p>
          <a:p>
            <a:pPr marL="365760" lvl="1" indent="0">
              <a:buNone/>
            </a:pPr>
            <a:r>
              <a:rPr lang="en-US" sz="6400" u="sng" dirty="0" smtClean="0"/>
              <a:t>Pros</a:t>
            </a:r>
          </a:p>
          <a:p>
            <a:pPr lvl="1"/>
            <a:r>
              <a:rPr lang="en-US" sz="6400" dirty="0" smtClean="0"/>
              <a:t>Can </a:t>
            </a:r>
            <a:r>
              <a:rPr lang="en-US" sz="6400" dirty="0"/>
              <a:t>choose participants</a:t>
            </a:r>
          </a:p>
          <a:p>
            <a:pPr lvl="1"/>
            <a:r>
              <a:rPr lang="en-US" sz="6400" dirty="0"/>
              <a:t>Can choose </a:t>
            </a:r>
            <a:r>
              <a:rPr lang="en-US" sz="6400" dirty="0" smtClean="0"/>
              <a:t>instruments</a:t>
            </a:r>
          </a:p>
          <a:p>
            <a:pPr lvl="1"/>
            <a:r>
              <a:rPr lang="en-US" sz="6400" dirty="0" smtClean="0"/>
              <a:t>Can choose variables to be measured  </a:t>
            </a:r>
          </a:p>
          <a:p>
            <a:pPr lvl="1"/>
            <a:r>
              <a:rPr lang="en-US" sz="6400" dirty="0" smtClean="0"/>
              <a:t>More reliable &amp; valid</a:t>
            </a:r>
          </a:p>
          <a:p>
            <a:pPr lvl="1"/>
            <a:r>
              <a:rPr lang="en-US" sz="6400" dirty="0"/>
              <a:t>Less missing data </a:t>
            </a:r>
          </a:p>
          <a:p>
            <a:pPr lvl="1"/>
            <a:r>
              <a:rPr lang="en-US" sz="6400" dirty="0"/>
              <a:t>Can follow-up with participants </a:t>
            </a:r>
            <a:endParaRPr lang="en-US" sz="6400" dirty="0" smtClean="0"/>
          </a:p>
          <a:p>
            <a:pPr lvl="1"/>
            <a:endParaRPr lang="en-US" sz="6400" dirty="0" smtClean="0"/>
          </a:p>
          <a:p>
            <a:pPr lvl="1"/>
            <a:endParaRPr lang="en-US" sz="6400" u="sng" dirty="0" smtClean="0"/>
          </a:p>
          <a:p>
            <a:pPr lvl="1"/>
            <a:r>
              <a:rPr lang="en-US" sz="6400" u="sng" dirty="0" smtClean="0"/>
              <a:t>Cons</a:t>
            </a:r>
          </a:p>
          <a:p>
            <a:pPr lvl="1"/>
            <a:r>
              <a:rPr lang="en-US" sz="6400" dirty="0" smtClean="0"/>
              <a:t>Expensive</a:t>
            </a:r>
          </a:p>
          <a:p>
            <a:pPr lvl="1"/>
            <a:r>
              <a:rPr lang="en-US" sz="6400" dirty="0" smtClean="0"/>
              <a:t>Very </a:t>
            </a:r>
            <a:r>
              <a:rPr lang="en-US" sz="6400" dirty="0"/>
              <a:t>t</a:t>
            </a:r>
            <a:r>
              <a:rPr lang="en-US" sz="6400" dirty="0" smtClean="0"/>
              <a:t>ime consuming</a:t>
            </a:r>
          </a:p>
          <a:p>
            <a:pPr lvl="1"/>
            <a:r>
              <a:rPr lang="en-US" sz="6400" dirty="0" smtClean="0"/>
              <a:t>Takes a great deal of effort  </a:t>
            </a:r>
          </a:p>
          <a:p>
            <a:pPr lvl="1"/>
            <a:r>
              <a:rPr lang="en-US" sz="6400" dirty="0" smtClean="0"/>
              <a:t>Need IRB approval if research is with human subjects </a:t>
            </a:r>
          </a:p>
          <a:p>
            <a:pPr lvl="1"/>
            <a:endParaRPr lang="en-US" sz="4000" dirty="0"/>
          </a:p>
          <a:p>
            <a:pPr lvl="1"/>
            <a:endParaRPr lang="en-US" sz="4000" dirty="0" smtClean="0"/>
          </a:p>
          <a:p>
            <a:pPr lvl="1"/>
            <a:endParaRPr lang="en-US" sz="4000" dirty="0"/>
          </a:p>
          <a:p>
            <a:pPr lvl="1"/>
            <a:endParaRPr lang="en-US" sz="4000" dirty="0" smtClean="0"/>
          </a:p>
          <a:p>
            <a:r>
              <a:rPr lang="en-US" sz="8000" u="sng" dirty="0" smtClean="0"/>
              <a:t>Retrospective</a:t>
            </a:r>
          </a:p>
          <a:p>
            <a:pPr lvl="1"/>
            <a:r>
              <a:rPr lang="en-US" sz="4900" i="1" dirty="0" smtClean="0"/>
              <a:t>Secondary</a:t>
            </a:r>
            <a:r>
              <a:rPr lang="en-US" sz="4900" dirty="0" smtClean="0"/>
              <a:t> Data Collection</a:t>
            </a:r>
          </a:p>
          <a:p>
            <a:pPr lvl="1"/>
            <a:endParaRPr lang="en-US" sz="4000" dirty="0" smtClean="0"/>
          </a:p>
          <a:p>
            <a:pPr marL="365760" lvl="1" indent="0">
              <a:buNone/>
            </a:pPr>
            <a:r>
              <a:rPr lang="en-US" sz="6400" u="sng" dirty="0" smtClean="0"/>
              <a:t>Pros</a:t>
            </a:r>
          </a:p>
          <a:p>
            <a:pPr lvl="1"/>
            <a:r>
              <a:rPr lang="en-US" sz="6400" dirty="0"/>
              <a:t>Usually cheaper</a:t>
            </a:r>
          </a:p>
          <a:p>
            <a:pPr lvl="1"/>
            <a:r>
              <a:rPr lang="en-US" sz="6400" dirty="0"/>
              <a:t>Usually less time consuming</a:t>
            </a:r>
          </a:p>
          <a:p>
            <a:pPr lvl="1"/>
            <a:r>
              <a:rPr lang="en-US" sz="6400" dirty="0" smtClean="0"/>
              <a:t>Most of the “hard” work has already been done for you</a:t>
            </a:r>
          </a:p>
          <a:p>
            <a:pPr lvl="1"/>
            <a:r>
              <a:rPr lang="en-US" sz="6400" dirty="0" smtClean="0"/>
              <a:t>Sometimes do not need IRB approval</a:t>
            </a:r>
          </a:p>
          <a:p>
            <a:pPr lvl="1"/>
            <a:r>
              <a:rPr lang="en-US" sz="6400" dirty="0" smtClean="0"/>
              <a:t>Some datasets have millions of records </a:t>
            </a:r>
          </a:p>
          <a:p>
            <a:pPr marL="365760" lvl="1" indent="0">
              <a:buNone/>
            </a:pPr>
            <a:endParaRPr lang="en-US" sz="6400" u="sng" dirty="0" smtClean="0"/>
          </a:p>
          <a:p>
            <a:pPr marL="365760" lvl="1" indent="0">
              <a:buNone/>
            </a:pPr>
            <a:r>
              <a:rPr lang="en-US" sz="6400" u="sng" dirty="0" smtClean="0"/>
              <a:t>Cons </a:t>
            </a:r>
          </a:p>
          <a:p>
            <a:pPr lvl="1"/>
            <a:r>
              <a:rPr lang="en-US" sz="6400" dirty="0" smtClean="0"/>
              <a:t>Cannot choose participants</a:t>
            </a:r>
          </a:p>
          <a:p>
            <a:pPr lvl="1"/>
            <a:r>
              <a:rPr lang="en-US" sz="6400" dirty="0" smtClean="0"/>
              <a:t>Cannot choose instruments</a:t>
            </a:r>
          </a:p>
          <a:p>
            <a:pPr lvl="1"/>
            <a:r>
              <a:rPr lang="en-US" sz="6400" dirty="0" smtClean="0"/>
              <a:t>Cannot choose variables to be measured </a:t>
            </a:r>
          </a:p>
          <a:p>
            <a:pPr lvl="1"/>
            <a:r>
              <a:rPr lang="en-US" sz="6400" dirty="0" smtClean="0"/>
              <a:t>Less valid</a:t>
            </a:r>
          </a:p>
          <a:p>
            <a:pPr lvl="1"/>
            <a:r>
              <a:rPr lang="en-US" sz="6400" dirty="0" smtClean="0"/>
              <a:t>Less reliable </a:t>
            </a:r>
          </a:p>
          <a:p>
            <a:pPr lvl="1"/>
            <a:r>
              <a:rPr lang="en-US" sz="6400" dirty="0" smtClean="0"/>
              <a:t>Missing data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Prospective vs. Retrospective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95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Observational versus Experimental</a:t>
            </a:r>
          </a:p>
          <a:p>
            <a:pPr>
              <a:buFontTx/>
              <a:buNone/>
            </a:pP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main difference between the two is that experimental studies assign subjects to receive either a condition or serve in a control </a:t>
            </a:r>
            <a:r>
              <a:rPr lang="en-US" dirty="0" smtClean="0"/>
              <a:t>group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Experimental Studies – Researcher directly MANIPULATES something</a:t>
            </a:r>
          </a:p>
          <a:p>
            <a:pPr lvl="2"/>
            <a:r>
              <a:rPr lang="en-US" dirty="0"/>
              <a:t>Ex) Researcher gives blood pressure medication OR placebo to participants in two </a:t>
            </a:r>
            <a:r>
              <a:rPr lang="en-US" dirty="0" smtClean="0"/>
              <a:t>groups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Observational Studies – Researcher OBSERVES two different groups</a:t>
            </a:r>
          </a:p>
          <a:p>
            <a:pPr lvl="2"/>
            <a:r>
              <a:rPr lang="en-US" dirty="0" smtClean="0"/>
              <a:t>Ex) Researcher gives surveys to two groups of patients—those who are on blood pressure medication and those who are not </a:t>
            </a:r>
          </a:p>
          <a:p>
            <a:pPr marL="640080" lvl="2" indent="0">
              <a:buNone/>
            </a:pPr>
            <a:endParaRPr lang="en-US" dirty="0"/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Observational &amp; Experimental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03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5" name="Rectangle 3"/>
          <p:cNvSpPr>
            <a:spLocks noGrp="1" noChangeArrowheads="1"/>
          </p:cNvSpPr>
          <p:nvPr>
            <p:ph idx="1"/>
          </p:nvPr>
        </p:nvSpPr>
        <p:spPr>
          <a:xfrm>
            <a:off x="380999" y="1719071"/>
            <a:ext cx="8407893" cy="3005329"/>
          </a:xfrm>
        </p:spPr>
        <p:txBody>
          <a:bodyPr/>
          <a:lstStyle/>
          <a:p>
            <a:r>
              <a:rPr lang="en-US" sz="2400" dirty="0"/>
              <a:t>Research Design </a:t>
            </a:r>
            <a:r>
              <a:rPr lang="en-US" sz="2400" dirty="0" smtClean="0"/>
              <a:t>Notation</a:t>
            </a:r>
          </a:p>
          <a:p>
            <a:pPr lvl="1"/>
            <a:r>
              <a:rPr lang="en-US" sz="2000" dirty="0" smtClean="0"/>
              <a:t>O </a:t>
            </a:r>
            <a:r>
              <a:rPr lang="en-US" sz="2000" dirty="0"/>
              <a:t>= Observation or </a:t>
            </a:r>
            <a:r>
              <a:rPr lang="en-US" sz="2000" dirty="0" smtClean="0"/>
              <a:t>Measurement</a:t>
            </a:r>
          </a:p>
          <a:p>
            <a:pPr lvl="1"/>
            <a:r>
              <a:rPr lang="en-US" sz="2000" dirty="0" smtClean="0"/>
              <a:t>X </a:t>
            </a:r>
            <a:r>
              <a:rPr lang="en-US" sz="2000" dirty="0"/>
              <a:t>= Group, Intervention, or Treatment </a:t>
            </a:r>
            <a:endParaRPr lang="en-US" sz="2000" dirty="0" smtClean="0"/>
          </a:p>
          <a:p>
            <a:pPr lvl="1"/>
            <a:r>
              <a:rPr lang="en-US" sz="2000" dirty="0" smtClean="0"/>
              <a:t>R </a:t>
            </a:r>
            <a:r>
              <a:rPr lang="en-US" sz="2000" dirty="0"/>
              <a:t>= Randomization to Treatments</a:t>
            </a:r>
          </a:p>
          <a:p>
            <a:endParaRPr lang="en-US" dirty="0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Design Notation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26129"/>
            <a:ext cx="4381500" cy="3198495"/>
          </a:xfrm>
          <a:prstGeom prst="rect">
            <a:avLst/>
          </a:prstGeom>
          <a:noFill/>
          <a:ln>
            <a:noFill/>
          </a:ln>
          <a:effectLst>
            <a:glow rad="50800"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25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3" name="Rectangle 3"/>
          <p:cNvSpPr>
            <a:spLocks noGrp="1" noChangeArrowheads="1"/>
          </p:cNvSpPr>
          <p:nvPr>
            <p:ph idx="1"/>
          </p:nvPr>
        </p:nvSpPr>
        <p:spPr>
          <a:xfrm>
            <a:off x="380999" y="1719070"/>
            <a:ext cx="8407893" cy="483412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Correlational Designs 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Notation:  O  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Cross Sectional:  All measurements taken at one point in </a:t>
            </a:r>
            <a:r>
              <a:rPr lang="en-US" sz="2000" dirty="0" smtClean="0"/>
              <a:t>time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Capturing a “snapshot” of the phenomenon under study </a:t>
            </a:r>
            <a:endParaRPr lang="en-US" sz="1800" dirty="0"/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Popular</a:t>
            </a:r>
            <a:r>
              <a:rPr lang="en-US" sz="2000" dirty="0"/>
              <a:t>, easy to </a:t>
            </a:r>
            <a:r>
              <a:rPr lang="en-US" sz="2000" dirty="0" smtClean="0"/>
              <a:t>conduct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We cannot infer causality from this </a:t>
            </a:r>
          </a:p>
          <a:p>
            <a:pPr marL="365760" lvl="1" indent="0">
              <a:lnSpc>
                <a:spcPct val="90000"/>
              </a:lnSpc>
              <a:buNone/>
            </a:pPr>
            <a:r>
              <a:rPr lang="en-US" sz="2000" dirty="0"/>
              <a:t> </a:t>
            </a:r>
            <a:r>
              <a:rPr lang="en-US" sz="2000" dirty="0" smtClean="0"/>
              <a:t> type of study 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Can </a:t>
            </a:r>
            <a:r>
              <a:rPr lang="en-US" sz="1800" dirty="0"/>
              <a:t>only establish </a:t>
            </a:r>
            <a:r>
              <a:rPr lang="en-US" sz="1800" dirty="0" smtClean="0"/>
              <a:t>relationships  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Ex) As education increases, so does income  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But we can’t say that having more education </a:t>
            </a:r>
          </a:p>
          <a:p>
            <a:pPr marL="914400" lvl="3" indent="0">
              <a:lnSpc>
                <a:spcPct val="90000"/>
              </a:lnSpc>
              <a:buNone/>
            </a:pPr>
            <a:r>
              <a:rPr lang="en-US" dirty="0" smtClean="0"/>
              <a:t>    RESULTS in higher income in our sample </a:t>
            </a:r>
            <a:r>
              <a:rPr lang="en-US" dirty="0" smtClean="0">
                <a:sym typeface="Wingdings" pitchFamily="2" charset="2"/>
              </a:rPr>
              <a:t> this conclusion </a:t>
            </a:r>
          </a:p>
          <a:p>
            <a:pPr marL="914400" lvl="3" indent="0">
              <a:lnSpc>
                <a:spcPct val="90000"/>
              </a:lnSpc>
              <a:buNone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can only be made with a prospective design that follows the</a:t>
            </a:r>
          </a:p>
          <a:p>
            <a:pPr marL="914400" lvl="3" indent="0">
              <a:lnSpc>
                <a:spcPct val="90000"/>
              </a:lnSpc>
              <a:buNone/>
            </a:pPr>
            <a:r>
              <a:rPr lang="en-US" dirty="0" smtClean="0">
                <a:sym typeface="Wingdings" pitchFamily="2" charset="2"/>
              </a:rPr>
              <a:t>    same participants over time! </a:t>
            </a:r>
            <a:endParaRPr lang="en-US" dirty="0"/>
          </a:p>
        </p:txBody>
      </p:sp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observational designs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94364"/>
            <a:ext cx="2703502" cy="2163757"/>
          </a:xfrm>
          <a:prstGeom prst="rect">
            <a:avLst/>
          </a:prstGeom>
          <a:noFill/>
          <a:ln>
            <a:noFill/>
          </a:ln>
          <a:effectLst>
            <a:glow rad="38100"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066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Longitudinal Designs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</a:t>
            </a:r>
            <a:r>
              <a:rPr lang="en-US" baseline="-25000" dirty="0"/>
              <a:t>1  </a:t>
            </a:r>
            <a:r>
              <a:rPr lang="en-US" dirty="0"/>
              <a:t>O</a:t>
            </a:r>
            <a:r>
              <a:rPr lang="en-US" baseline="-25000" dirty="0"/>
              <a:t>2   </a:t>
            </a:r>
            <a:r>
              <a:rPr lang="en-US" dirty="0"/>
              <a:t>O</a:t>
            </a:r>
            <a:r>
              <a:rPr lang="en-US" baseline="-25000" dirty="0"/>
              <a:t>3……</a:t>
            </a:r>
            <a:r>
              <a:rPr lang="en-US" dirty="0"/>
              <a:t>O</a:t>
            </a:r>
            <a:r>
              <a:rPr lang="en-US" baseline="-25000" dirty="0"/>
              <a:t>n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Cohort </a:t>
            </a:r>
            <a:r>
              <a:rPr lang="en-US" dirty="0"/>
              <a:t>studies:  Measurements </a:t>
            </a:r>
            <a:r>
              <a:rPr lang="en-US" dirty="0" smtClean="0"/>
              <a:t>are taken on </a:t>
            </a:r>
            <a:r>
              <a:rPr lang="en-US" dirty="0"/>
              <a:t>a specific population </a:t>
            </a:r>
            <a:r>
              <a:rPr lang="en-US" dirty="0" smtClean="0"/>
              <a:t>of participants over </a:t>
            </a:r>
            <a:r>
              <a:rPr lang="en-US" dirty="0"/>
              <a:t>a period of </a:t>
            </a:r>
            <a:r>
              <a:rPr lang="en-US" dirty="0" smtClean="0"/>
              <a:t>time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Can establish trends (and relative risk/incidence of disease) between variables over </a:t>
            </a:r>
            <a:r>
              <a:rPr lang="en-US" dirty="0" smtClean="0"/>
              <a:t>time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marL="4572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Observational designs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38600"/>
            <a:ext cx="5105400" cy="2451735"/>
          </a:xfrm>
          <a:prstGeom prst="rect">
            <a:avLst/>
          </a:prstGeom>
          <a:noFill/>
          <a:ln>
            <a:noFill/>
          </a:ln>
          <a:effectLst>
            <a:glow rad="38100"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30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Pretest-Posttest</a:t>
            </a:r>
          </a:p>
          <a:p>
            <a:pPr lvl="1"/>
            <a:r>
              <a:rPr lang="en-US" dirty="0" smtClean="0"/>
              <a:t>O</a:t>
            </a:r>
            <a:r>
              <a:rPr lang="en-US" baseline="-25000" dirty="0" smtClean="0"/>
              <a:t>1</a:t>
            </a:r>
            <a:r>
              <a:rPr lang="en-US" dirty="0" smtClean="0"/>
              <a:t> X O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“Before and after” educational designs</a:t>
            </a:r>
          </a:p>
          <a:p>
            <a:pPr lvl="1"/>
            <a:r>
              <a:rPr lang="en-US" dirty="0" smtClean="0"/>
              <a:t>Done to see if your intervention has had an effect </a:t>
            </a:r>
          </a:p>
          <a:p>
            <a:pPr lvl="1"/>
            <a:r>
              <a:rPr lang="en-US" dirty="0" smtClean="0"/>
              <a:t>More powerful because subjects serve as their own control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Ex) Student takes test at beginning of semester, fails  (O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</a:p>
          <a:p>
            <a:pPr marL="640080" lvl="2" indent="0">
              <a:buNone/>
            </a:pPr>
            <a:r>
              <a:rPr lang="en-US" dirty="0" smtClean="0"/>
              <a:t>	    Student </a:t>
            </a:r>
            <a:r>
              <a:rPr lang="en-US" dirty="0"/>
              <a:t>attends class every week for 16 weeks (X) </a:t>
            </a:r>
          </a:p>
          <a:p>
            <a:pPr marL="640080" lvl="2" indent="0">
              <a:buNone/>
            </a:pPr>
            <a:r>
              <a:rPr lang="en-US" dirty="0"/>
              <a:t>	    </a:t>
            </a:r>
            <a:r>
              <a:rPr lang="en-US" dirty="0" smtClean="0"/>
              <a:t>Student </a:t>
            </a:r>
            <a:r>
              <a:rPr lang="en-US" dirty="0"/>
              <a:t>takes same test at end of class, receives 100% (O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We can conclude that attending class ( the intervention, “X”) led to an increase in the student’s knowledge of the material </a:t>
            </a:r>
          </a:p>
          <a:p>
            <a:pPr marL="640080" lvl="2" indent="0">
              <a:buNone/>
            </a:pPr>
            <a:r>
              <a:rPr lang="en-US" dirty="0" smtClean="0"/>
              <a:t>	</a:t>
            </a:r>
          </a:p>
          <a:p>
            <a:pPr marL="640080" lvl="2" indent="0">
              <a:buNone/>
            </a:pPr>
            <a:r>
              <a:rPr lang="en-US" dirty="0" smtClean="0"/>
              <a:t>          	</a:t>
            </a:r>
          </a:p>
          <a:p>
            <a:pPr marL="365760" lvl="1" indent="0">
              <a:buNone/>
            </a:pPr>
            <a:endParaRPr lang="en-US" dirty="0" smtClean="0"/>
          </a:p>
        </p:txBody>
      </p:sp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observational designs</a:t>
            </a:r>
          </a:p>
        </p:txBody>
      </p:sp>
    </p:spTree>
    <p:extLst>
      <p:ext uri="{BB962C8B-B14F-4D97-AF65-F5344CB8AC3E}">
        <p14:creationId xmlns:p14="http://schemas.microsoft.com/office/powerpoint/2010/main" val="1089882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Retrospective </a:t>
            </a:r>
            <a:r>
              <a:rPr lang="en-US" dirty="0"/>
              <a:t>Case Control</a:t>
            </a:r>
          </a:p>
          <a:p>
            <a:pPr lvl="1"/>
            <a:r>
              <a:rPr lang="en-US" dirty="0"/>
              <a:t>O</a:t>
            </a:r>
            <a:r>
              <a:rPr lang="en-US" baseline="-25000" dirty="0"/>
              <a:t>1</a:t>
            </a:r>
            <a:endParaRPr lang="en-US" dirty="0"/>
          </a:p>
          <a:p>
            <a:pPr lvl="1">
              <a:buFontTx/>
              <a:buNone/>
            </a:pPr>
            <a:r>
              <a:rPr lang="en-US" dirty="0"/>
              <a:t>  O</a:t>
            </a:r>
            <a:r>
              <a:rPr lang="en-US" baseline="-25000" dirty="0"/>
              <a:t>2 </a:t>
            </a:r>
            <a:r>
              <a:rPr lang="en-US" dirty="0"/>
              <a:t>Match</a:t>
            </a:r>
            <a:endParaRPr lang="en-US" baseline="-25000" dirty="0"/>
          </a:p>
          <a:p>
            <a:pPr lvl="1"/>
            <a:r>
              <a:rPr lang="en-US" dirty="0"/>
              <a:t>Retrospective Chart </a:t>
            </a:r>
            <a:r>
              <a:rPr lang="en-US" dirty="0" smtClean="0"/>
              <a:t>Reviews (e.g., Merlin records) </a:t>
            </a:r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observational designs</a:t>
            </a:r>
          </a:p>
        </p:txBody>
      </p:sp>
      <p:pic>
        <p:nvPicPr>
          <p:cNvPr id="2" name="Picture 1" descr="Case-control studies | Evidence-Based Practice in Pharmacy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2" t="24781" r="5315" b="7071"/>
          <a:stretch/>
        </p:blipFill>
        <p:spPr>
          <a:xfrm>
            <a:off x="1905000" y="3200400"/>
            <a:ext cx="5410200" cy="3385231"/>
          </a:xfrm>
          <a:prstGeom prst="rect">
            <a:avLst/>
          </a:prstGeom>
          <a:effectLst>
            <a:glow rad="381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1693367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Randomized Controlled Trial (RCT) </a:t>
            </a:r>
          </a:p>
          <a:p>
            <a:pPr lvl="1"/>
            <a:r>
              <a:rPr lang="en-US" dirty="0" smtClean="0"/>
              <a:t> R X</a:t>
            </a:r>
            <a:r>
              <a:rPr lang="en-US" baseline="-25000" dirty="0" smtClean="0"/>
              <a:t>1</a:t>
            </a:r>
            <a:r>
              <a:rPr lang="en-US" dirty="0" smtClean="0"/>
              <a:t>O</a:t>
            </a:r>
            <a:r>
              <a:rPr lang="en-US" baseline="-25000" dirty="0" smtClean="0"/>
              <a:t>1</a:t>
            </a:r>
            <a:endParaRPr lang="en-US" baseline="-25000" dirty="0"/>
          </a:p>
          <a:p>
            <a:pPr lvl="1">
              <a:buFontTx/>
              <a:buNone/>
            </a:pPr>
            <a:r>
              <a:rPr lang="en-US" dirty="0"/>
              <a:t> </a:t>
            </a:r>
            <a:r>
              <a:rPr lang="en-US" dirty="0" smtClean="0"/>
              <a:t>   R X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endParaRPr lang="en-US" baseline="-25000" dirty="0"/>
          </a:p>
          <a:p>
            <a:pPr lvl="1"/>
            <a:r>
              <a:rPr lang="en-US" dirty="0" smtClean="0"/>
              <a:t>This is the “gold standard” of research designs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17672"/>
            <a:ext cx="5562600" cy="3411728"/>
          </a:xfrm>
          <a:prstGeom prst="rect">
            <a:avLst/>
          </a:prstGeom>
          <a:noFill/>
          <a:ln>
            <a:noFill/>
          </a:ln>
          <a:effectLst>
            <a:glow rad="38100"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777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681729"/>
          </a:xfrm>
        </p:spPr>
        <p:txBody>
          <a:bodyPr>
            <a:normAutofit/>
          </a:bodyPr>
          <a:lstStyle/>
          <a:p>
            <a:r>
              <a:rPr lang="en-US" sz="3500" dirty="0" smtClean="0"/>
              <a:t>Sampling</a:t>
            </a:r>
          </a:p>
          <a:p>
            <a:endParaRPr lang="en-US" sz="3500" dirty="0" smtClean="0"/>
          </a:p>
          <a:p>
            <a:r>
              <a:rPr lang="en-US" sz="3500" dirty="0" smtClean="0"/>
              <a:t>Research Designs </a:t>
            </a:r>
          </a:p>
          <a:p>
            <a:endParaRPr lang="en-US" sz="3500" dirty="0" smtClean="0"/>
          </a:p>
          <a:p>
            <a:r>
              <a:rPr lang="en-US" sz="3500" dirty="0" smtClean="0"/>
              <a:t>Prospective vs. Retrospective</a:t>
            </a:r>
          </a:p>
          <a:p>
            <a:endParaRPr lang="en-US" sz="3500" dirty="0" smtClean="0"/>
          </a:p>
          <a:p>
            <a:r>
              <a:rPr lang="en-US" sz="3500" dirty="0" smtClean="0"/>
              <a:t>Observational vs. Experimental 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50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designs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255" y="18288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3"/>
          <p:cNvSpPr/>
          <p:nvPr/>
        </p:nvSpPr>
        <p:spPr>
          <a:xfrm>
            <a:off x="7023100" y="1937205"/>
            <a:ext cx="838200" cy="3810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72200" y="2438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Less Bias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0" y="535709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Bias</a:t>
            </a:r>
            <a:endParaRPr 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9496"/>
            <a:ext cx="890587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52600" y="2438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Evidence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400" y="542879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Less Evidence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6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designs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7924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44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you have determined the levels of measurement of all variables AND have selected an overall research design you should consult a statistician regarding the choice of statistical tests and sample size calculations for power analysis if </a:t>
            </a:r>
            <a:r>
              <a:rPr lang="en-US" dirty="0" smtClean="0"/>
              <a:t>appropriate </a:t>
            </a:r>
          </a:p>
          <a:p>
            <a:endParaRPr lang="en-US" dirty="0"/>
          </a:p>
          <a:p>
            <a:r>
              <a:rPr lang="en-US" dirty="0" smtClean="0"/>
              <a:t>We will talk more about data analysis and statistics in another presentation </a:t>
            </a:r>
            <a:endParaRPr lang="en-US" dirty="0"/>
          </a:p>
        </p:txBody>
      </p:sp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Analysis Plan	</a:t>
            </a:r>
          </a:p>
        </p:txBody>
      </p:sp>
    </p:spTree>
    <p:extLst>
      <p:ext uri="{BB962C8B-B14F-4D97-AF65-F5344CB8AC3E}">
        <p14:creationId xmlns:p14="http://schemas.microsoft.com/office/powerpoint/2010/main" val="1542237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goal of research design is to minimize the three main threats to study conclusions (Chance, Bias, Confounding) during each stage of the design (variables, measurement methods, samples/subjects, overall design strategy, analysis plan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Synthesis</a:t>
            </a:r>
          </a:p>
        </p:txBody>
      </p:sp>
    </p:spTree>
    <p:extLst>
      <p:ext uri="{BB962C8B-B14F-4D97-AF65-F5344CB8AC3E}">
        <p14:creationId xmlns:p14="http://schemas.microsoft.com/office/powerpoint/2010/main" val="2628769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609600" indent="-609600">
              <a:buFontTx/>
              <a:buNone/>
            </a:pPr>
            <a:r>
              <a:rPr lang="en-US" sz="2600" dirty="0" smtClean="0"/>
              <a:t> </a:t>
            </a:r>
            <a:r>
              <a:rPr lang="en-US" sz="2600" dirty="0" err="1" smtClean="0"/>
              <a:t>Hulley</a:t>
            </a:r>
            <a:r>
              <a:rPr lang="en-US" sz="2600" dirty="0" smtClean="0"/>
              <a:t> </a:t>
            </a:r>
            <a:r>
              <a:rPr lang="en-US" sz="2600" dirty="0"/>
              <a:t>SB, Cummings SR, Browner WS, Grady D, Hearst N, Newman TB.  </a:t>
            </a:r>
            <a:r>
              <a:rPr lang="en-US" sz="2600" i="1" dirty="0"/>
              <a:t>Designing Clinical Research.</a:t>
            </a:r>
            <a:r>
              <a:rPr lang="en-US" sz="2600" dirty="0"/>
              <a:t>  2nd ed.  Philadelphia, PA: Lippincott Williams &amp; Wilkins; </a:t>
            </a:r>
            <a:r>
              <a:rPr lang="en-US" sz="2600" dirty="0" smtClean="0"/>
              <a:t>2001:37-49</a:t>
            </a:r>
          </a:p>
          <a:p>
            <a:pPr marL="609600" indent="-609600">
              <a:buFontTx/>
              <a:buNone/>
            </a:pPr>
            <a:endParaRPr lang="en-US" sz="2600" dirty="0"/>
          </a:p>
          <a:p>
            <a:pPr marL="609600" indent="-609600">
              <a:buFontTx/>
              <a:buNone/>
            </a:pPr>
            <a:r>
              <a:rPr lang="en-US" sz="2600" dirty="0" smtClean="0"/>
              <a:t> Spector </a:t>
            </a:r>
            <a:r>
              <a:rPr lang="en-US" sz="2600" dirty="0"/>
              <a:t>PE.  </a:t>
            </a:r>
            <a:r>
              <a:rPr lang="en-US" sz="2600" i="1" dirty="0"/>
              <a:t>Research Designs</a:t>
            </a:r>
            <a:r>
              <a:rPr lang="en-US" sz="2600" dirty="0"/>
              <a:t>.  Newbury Park, CA:  SAGE Publications, Inc.; 1981.  ISBN: 0-8039-1709-0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 http</a:t>
            </a:r>
            <a:r>
              <a:rPr lang="en-US" sz="2600" dirty="0"/>
              <a:t>://</a:t>
            </a:r>
            <a:r>
              <a:rPr lang="en-US" sz="2600" dirty="0" smtClean="0"/>
              <a:t>www.research-assessment-adviser.com/levels-of-measurement.html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 http</a:t>
            </a:r>
            <a:r>
              <a:rPr lang="en-US" sz="2600" dirty="0"/>
              <a:t>://www.hsc.unt.edu/departments/cld/images/Bullseye60.jpg</a:t>
            </a:r>
          </a:p>
          <a:p>
            <a:pPr marL="45720" indent="0">
              <a:buNone/>
            </a:pPr>
            <a:endParaRPr lang="en-US" sz="2600" dirty="0"/>
          </a:p>
          <a:p>
            <a:pPr marL="45720" indent="0">
              <a:buNone/>
            </a:pPr>
            <a:r>
              <a:rPr lang="en-US" sz="2600" dirty="0" smtClean="0"/>
              <a:t>http</a:t>
            </a:r>
            <a:r>
              <a:rPr lang="en-US" sz="2600" dirty="0"/>
              <a:t>://www.socialresearchmethods.net/kb/desintro.php</a:t>
            </a:r>
          </a:p>
          <a:p>
            <a:pPr marL="45720" indent="0">
              <a:buNone/>
            </a:pPr>
            <a:endParaRPr lang="en-US" sz="2600" dirty="0" smtClean="0"/>
          </a:p>
          <a:p>
            <a:pPr marL="45720" indent="0">
              <a:buNone/>
            </a:pPr>
            <a:r>
              <a:rPr lang="en-US" sz="2600" dirty="0" smtClean="0"/>
              <a:t>http</a:t>
            </a:r>
            <a:r>
              <a:rPr lang="en-US" sz="2600" dirty="0"/>
              <a:t>://www.thedoctorwillseeyounow.com/images/articles/asthma/drwomen.jpg </a:t>
            </a:r>
          </a:p>
          <a:p>
            <a:pPr marL="45720" indent="0">
              <a:buNone/>
            </a:pPr>
            <a:endParaRPr lang="en-US" sz="2600" dirty="0" smtClean="0"/>
          </a:p>
          <a:p>
            <a:pPr marL="45720" indent="0">
              <a:buNone/>
            </a:pPr>
            <a:r>
              <a:rPr lang="en-US" sz="2600" dirty="0" smtClean="0"/>
              <a:t>http</a:t>
            </a:r>
            <a:r>
              <a:rPr lang="en-US" sz="2600" dirty="0"/>
              <a:t>://ebp.lib.uic.edu/pharmacy/node/46</a:t>
            </a:r>
          </a:p>
          <a:p>
            <a:pPr marL="45720" indent="0">
              <a:buNone/>
            </a:pPr>
            <a:endParaRPr lang="en-US" sz="2600" dirty="0" smtClean="0"/>
          </a:p>
          <a:p>
            <a:pPr marL="45720" indent="0">
              <a:buNone/>
            </a:pPr>
            <a:r>
              <a:rPr lang="en-US" sz="2600" dirty="0" smtClean="0"/>
              <a:t>http</a:t>
            </a:r>
            <a:r>
              <a:rPr lang="en-US" sz="2600" dirty="0"/>
              <a:t>://t3.gstatic.com/images?q=tbn:ANd9GcRL-AunLoN_YTmg8Q3Mg7or8fjbFBKY3dJuhpWA5MmK3N7A4H9Tgw</a:t>
            </a:r>
          </a:p>
          <a:p>
            <a:pPr marL="45720" indent="0">
              <a:buNone/>
            </a:pPr>
            <a:endParaRPr lang="en-US" sz="2600" dirty="0" smtClean="0"/>
          </a:p>
          <a:p>
            <a:pPr marL="45720" indent="0">
              <a:buNone/>
            </a:pPr>
            <a:r>
              <a:rPr lang="en-US" sz="2600" dirty="0" smtClean="0"/>
              <a:t>http</a:t>
            </a:r>
            <a:r>
              <a:rPr lang="en-US" sz="2600" dirty="0"/>
              <a:t>://www.uic.edu/classes/psych/psych242/images/ResearchStrategies.jpg</a:t>
            </a:r>
          </a:p>
          <a:p>
            <a:pPr marL="609600" indent="-609600">
              <a:buFontTx/>
              <a:buAutoNum type="arabicPeriod"/>
            </a:pPr>
            <a:endParaRPr lang="en-US" sz="2400" dirty="0"/>
          </a:p>
        </p:txBody>
      </p:sp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35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6817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Remember the steps in the process of designing research?</a:t>
            </a:r>
          </a:p>
          <a:p>
            <a:pPr lvl="1">
              <a:buClr>
                <a:srgbClr val="BF974D"/>
              </a:buClr>
            </a:pPr>
            <a:endParaRPr lang="en-US" sz="2800" dirty="0" smtClean="0">
              <a:solidFill>
                <a:srgbClr val="534949"/>
              </a:solidFill>
            </a:endParaRPr>
          </a:p>
          <a:p>
            <a:pPr lvl="1">
              <a:buClr>
                <a:srgbClr val="BF974D"/>
              </a:buClr>
            </a:pPr>
            <a:r>
              <a:rPr lang="en-US" sz="2800" dirty="0" smtClean="0">
                <a:solidFill>
                  <a:srgbClr val="534949"/>
                </a:solidFill>
              </a:rPr>
              <a:t>1</a:t>
            </a:r>
            <a:r>
              <a:rPr lang="en-US" sz="2800" dirty="0">
                <a:solidFill>
                  <a:srgbClr val="534949"/>
                </a:solidFill>
              </a:rPr>
              <a:t>) Identifying and Defining Variables</a:t>
            </a:r>
          </a:p>
          <a:p>
            <a:pPr lvl="1">
              <a:buClr>
                <a:srgbClr val="BF974D"/>
              </a:buClr>
            </a:pPr>
            <a:r>
              <a:rPr lang="en-US" sz="2800" dirty="0">
                <a:solidFill>
                  <a:srgbClr val="534949"/>
                </a:solidFill>
              </a:rPr>
              <a:t>2) Selecting Measurement Methods</a:t>
            </a:r>
          </a:p>
          <a:p>
            <a:pPr lvl="1">
              <a:buClr>
                <a:srgbClr val="BF974D"/>
              </a:buClr>
            </a:pPr>
            <a:r>
              <a:rPr lang="en-US" sz="2800" dirty="0">
                <a:solidFill>
                  <a:srgbClr val="534949"/>
                </a:solidFill>
              </a:rPr>
              <a:t>3) Selecting (Sample) Subjects*</a:t>
            </a:r>
          </a:p>
          <a:p>
            <a:pPr lvl="1">
              <a:buClr>
                <a:srgbClr val="BF974D"/>
              </a:buClr>
            </a:pPr>
            <a:r>
              <a:rPr lang="en-US" sz="2800" dirty="0">
                <a:solidFill>
                  <a:srgbClr val="534949"/>
                </a:solidFill>
              </a:rPr>
              <a:t>4) Selecting a Research Design*</a:t>
            </a:r>
          </a:p>
          <a:p>
            <a:pPr lvl="1">
              <a:buClr>
                <a:srgbClr val="BF974D"/>
              </a:buClr>
            </a:pPr>
            <a:r>
              <a:rPr lang="en-US" sz="2800" dirty="0">
                <a:solidFill>
                  <a:srgbClr val="534949"/>
                </a:solidFill>
              </a:rPr>
              <a:t>5) Establishing an Analysis Plan* </a:t>
            </a:r>
          </a:p>
          <a:p>
            <a:pPr marL="45720" indent="0">
              <a:buNone/>
            </a:pPr>
            <a:r>
              <a:rPr lang="en-US" dirty="0" smtClean="0"/>
              <a:t> </a:t>
            </a:r>
          </a:p>
          <a:p>
            <a:pPr marL="45720" lvl="1" indent="0">
              <a:buClr>
                <a:schemeClr val="accent1"/>
              </a:buClr>
              <a:buNone/>
            </a:pPr>
            <a:endParaRPr lang="en-US" dirty="0" smtClean="0"/>
          </a:p>
          <a:p>
            <a:pPr marL="45720" lvl="1" indent="0">
              <a:buClr>
                <a:schemeClr val="accent1"/>
              </a:buClr>
              <a:buNone/>
            </a:pPr>
            <a:r>
              <a:rPr lang="en-US" dirty="0" smtClean="0"/>
              <a:t>*We </a:t>
            </a:r>
            <a:r>
              <a:rPr lang="en-US" dirty="0"/>
              <a:t>covered steps 1 &amp; 2 in Part 2, now we will focus on steps 3, 4, and 5 in the research design process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the research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33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step in the research </a:t>
            </a:r>
            <a:r>
              <a:rPr lang="en-US" dirty="0"/>
              <a:t>design process involves describing your sample and </a:t>
            </a:r>
            <a:r>
              <a:rPr lang="en-US" dirty="0" smtClean="0"/>
              <a:t>choosing methods </a:t>
            </a:r>
            <a:r>
              <a:rPr lang="en-US" dirty="0"/>
              <a:t>for selecting or recruiting </a:t>
            </a:r>
            <a:r>
              <a:rPr lang="en-US" dirty="0" smtClean="0"/>
              <a:t>subjects</a:t>
            </a:r>
          </a:p>
          <a:p>
            <a:endParaRPr lang="en-US" dirty="0" smtClean="0"/>
          </a:p>
          <a:p>
            <a:r>
              <a:rPr lang="en-US" dirty="0"/>
              <a:t>When describing your population, it is important to establish specific </a:t>
            </a:r>
            <a:r>
              <a:rPr lang="en-US" u="sng" dirty="0"/>
              <a:t>inclusion</a:t>
            </a:r>
            <a:r>
              <a:rPr lang="en-US" dirty="0"/>
              <a:t> and </a:t>
            </a:r>
            <a:r>
              <a:rPr lang="en-US" u="sng" dirty="0"/>
              <a:t>exclusion</a:t>
            </a:r>
            <a:r>
              <a:rPr lang="en-US" dirty="0"/>
              <a:t> </a:t>
            </a:r>
            <a:r>
              <a:rPr lang="en-US" dirty="0" smtClean="0"/>
              <a:t>criteria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use of exclusion criteria is another method for controlling for CONFOUNDERS</a:t>
            </a:r>
          </a:p>
          <a:p>
            <a:endParaRPr lang="en-US" dirty="0"/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Selecting (Sampling) Subjects</a:t>
            </a:r>
          </a:p>
        </p:txBody>
      </p:sp>
      <p:pic>
        <p:nvPicPr>
          <p:cNvPr id="499717" name="Picture 5" descr="MCj024034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14800"/>
            <a:ext cx="301249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044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7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719070"/>
            <a:ext cx="8560292" cy="4757929"/>
          </a:xfrm>
        </p:spPr>
        <p:txBody>
          <a:bodyPr>
            <a:normAutofit/>
          </a:bodyPr>
          <a:lstStyle/>
          <a:p>
            <a:r>
              <a:rPr lang="en-US" dirty="0"/>
              <a:t>The number one goal when choosing a method for selecting subjects is representativeness of the sample to the population of </a:t>
            </a:r>
            <a:r>
              <a:rPr lang="en-US" dirty="0" smtClean="0"/>
              <a:t>interest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every person does not have an equal chance of being selected for participation in the study, then the study is BIASED </a:t>
            </a:r>
            <a:endParaRPr lang="en-US" dirty="0"/>
          </a:p>
          <a:p>
            <a:endParaRPr lang="en-US" dirty="0"/>
          </a:p>
        </p:txBody>
      </p:sp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Selecting (Sampling) Subjects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90800"/>
            <a:ext cx="3567546" cy="283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684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3" name="Rectangle 3"/>
          <p:cNvSpPr>
            <a:spLocks noGrp="1" noChangeArrowheads="1"/>
          </p:cNvSpPr>
          <p:nvPr>
            <p:ph idx="1"/>
          </p:nvPr>
        </p:nvSpPr>
        <p:spPr>
          <a:xfrm>
            <a:off x="380999" y="1719070"/>
            <a:ext cx="8407893" cy="483412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Tx/>
            </a:pPr>
            <a:r>
              <a:rPr lang="en-US" sz="2800" dirty="0" smtClean="0"/>
              <a:t> Random Samples</a:t>
            </a:r>
            <a:endParaRPr lang="en-US" sz="2800" dirty="0"/>
          </a:p>
          <a:p>
            <a:pPr lvl="1">
              <a:lnSpc>
                <a:spcPct val="80000"/>
              </a:lnSpc>
            </a:pPr>
            <a:endParaRPr lang="en-US" sz="2800" dirty="0" smtClean="0"/>
          </a:p>
          <a:p>
            <a:pPr lvl="1">
              <a:lnSpc>
                <a:spcPct val="80000"/>
              </a:lnSpc>
            </a:pPr>
            <a:r>
              <a:rPr lang="en-US" sz="2800" dirty="0" smtClean="0"/>
              <a:t>The </a:t>
            </a:r>
            <a:r>
              <a:rPr lang="en-US" sz="2800" dirty="0"/>
              <a:t>random sample is used to control for the possibility of a BIASED sample.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800" dirty="0"/>
              <a:t>In a random sample every subject in the entire population has an equal chance of being </a:t>
            </a:r>
            <a:r>
              <a:rPr lang="en-US" sz="2800" dirty="0" smtClean="0"/>
              <a:t>selected</a:t>
            </a:r>
          </a:p>
          <a:p>
            <a:pPr lvl="1">
              <a:lnSpc>
                <a:spcPct val="80000"/>
              </a:lnSpc>
            </a:pP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800" dirty="0" smtClean="0"/>
              <a:t>A </a:t>
            </a:r>
            <a:r>
              <a:rPr lang="en-US" sz="2800" dirty="0"/>
              <a:t>random sample also allows inferences to be made regarding the outcomes in the overall population</a:t>
            </a:r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5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Emergency Medicine </a:t>
            </a:r>
            <a:r>
              <a:rPr lang="en-US" dirty="0" smtClean="0"/>
              <a:t>(and some other specialties) research </a:t>
            </a:r>
            <a:r>
              <a:rPr lang="en-US" dirty="0"/>
              <a:t>we often have to settle for a </a:t>
            </a:r>
            <a:r>
              <a:rPr lang="en-US" u="sng" dirty="0"/>
              <a:t>convenience sample</a:t>
            </a:r>
            <a:r>
              <a:rPr lang="en-US" dirty="0"/>
              <a:t>, which uses subjects that are immediately </a:t>
            </a:r>
            <a:r>
              <a:rPr lang="en-US" dirty="0" smtClean="0"/>
              <a:t>available</a:t>
            </a:r>
          </a:p>
          <a:p>
            <a:pPr lvl="1"/>
            <a:r>
              <a:rPr lang="en-US" dirty="0" smtClean="0"/>
              <a:t>AKA “whoever we can get”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Tip</a:t>
            </a:r>
            <a:r>
              <a:rPr lang="en-US" dirty="0"/>
              <a:t>.  Take a sample from different times of the year to control for seasonal variations in disease </a:t>
            </a:r>
            <a:r>
              <a:rPr lang="en-US" dirty="0" smtClean="0"/>
              <a:t>presentation, </a:t>
            </a:r>
            <a:r>
              <a:rPr lang="en-US" dirty="0"/>
              <a:t>etc.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Selecting (Sampling) Subjects</a:t>
            </a:r>
          </a:p>
        </p:txBody>
      </p:sp>
      <p:pic>
        <p:nvPicPr>
          <p:cNvPr id="498694" name="Picture 6" descr="MCj007870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0" y="2590800"/>
            <a:ext cx="2971800" cy="234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09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2400" dirty="0"/>
              <a:t>Randomization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In many studies, a consecutive, convenience sample of subjects are randomized to receive either drug A or placebo (or intervention A versus intervention B, </a:t>
            </a:r>
            <a:r>
              <a:rPr lang="en-US" dirty="0" smtClean="0"/>
              <a:t>etc.)  </a:t>
            </a:r>
            <a:endParaRPr lang="en-US" dirty="0"/>
          </a:p>
          <a:p>
            <a:pPr lvl="1">
              <a:spcBef>
                <a:spcPct val="50000"/>
              </a:spcBef>
            </a:pPr>
            <a:endParaRPr lang="en-US" dirty="0" smtClean="0"/>
          </a:p>
          <a:p>
            <a:pPr lvl="1">
              <a:spcBef>
                <a:spcPct val="50000"/>
              </a:spcBef>
            </a:pPr>
            <a:r>
              <a:rPr lang="en-US" dirty="0" smtClean="0"/>
              <a:t>Randomization </a:t>
            </a:r>
            <a:r>
              <a:rPr lang="en-US" dirty="0"/>
              <a:t>controls for the threat of CONFOUNDERS, even though it does not completely  control </a:t>
            </a:r>
            <a:r>
              <a:rPr lang="en-US" dirty="0" smtClean="0"/>
              <a:t>BIAS</a:t>
            </a:r>
          </a:p>
          <a:p>
            <a:pPr lvl="1">
              <a:spcBef>
                <a:spcPct val="50000"/>
              </a:spcBef>
            </a:pPr>
            <a:endParaRPr lang="en-US" dirty="0"/>
          </a:p>
          <a:p>
            <a:pPr lvl="1">
              <a:spcBef>
                <a:spcPct val="50000"/>
              </a:spcBef>
            </a:pPr>
            <a:r>
              <a:rPr lang="en-US" dirty="0" smtClean="0"/>
              <a:t>In </a:t>
            </a:r>
            <a:r>
              <a:rPr lang="en-US" dirty="0"/>
              <a:t>reality, when several randomized studies have been completed in multiple different settings, </a:t>
            </a:r>
            <a:r>
              <a:rPr lang="en-US" dirty="0" smtClean="0"/>
              <a:t>representativeness </a:t>
            </a:r>
            <a:r>
              <a:rPr lang="en-US" dirty="0"/>
              <a:t>is assumed (leap of faith</a:t>
            </a:r>
            <a:r>
              <a:rPr lang="en-US" dirty="0" smtClean="0"/>
              <a:t>)</a:t>
            </a:r>
            <a:endParaRPr lang="en-US" dirty="0"/>
          </a:p>
          <a:p>
            <a:pPr>
              <a:spcBef>
                <a:spcPct val="50000"/>
              </a:spcBef>
            </a:pP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RAndomization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97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68172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Importance of Sample Size </a:t>
            </a:r>
          </a:p>
          <a:p>
            <a:pPr lvl="1"/>
            <a:r>
              <a:rPr lang="en-US" sz="2000" dirty="0" smtClean="0"/>
              <a:t>With a very small sample, you might not have enough people to find a statistically significant relationship, when in reality, one DOES exist </a:t>
            </a:r>
          </a:p>
          <a:p>
            <a:pPr lvl="2"/>
            <a:r>
              <a:rPr lang="en-US" sz="1800" dirty="0" smtClean="0"/>
              <a:t>This is a “Type </a:t>
            </a:r>
            <a:r>
              <a:rPr lang="en-US" sz="1800" dirty="0"/>
              <a:t>II </a:t>
            </a:r>
            <a:r>
              <a:rPr lang="en-US" sz="1800" dirty="0" smtClean="0"/>
              <a:t>Error”</a:t>
            </a:r>
          </a:p>
          <a:p>
            <a:pPr lvl="2"/>
            <a:endParaRPr lang="en-US" sz="1800" dirty="0" smtClean="0"/>
          </a:p>
          <a:p>
            <a:pPr lvl="2"/>
            <a:r>
              <a:rPr lang="en-US" sz="1800" dirty="0" smtClean="0"/>
              <a:t>A </a:t>
            </a:r>
            <a:r>
              <a:rPr lang="en-US" sz="1800" dirty="0"/>
              <a:t>l</a:t>
            </a:r>
            <a:r>
              <a:rPr lang="en-US" sz="1800" dirty="0" smtClean="0"/>
              <a:t>arger sample size decreases </a:t>
            </a:r>
            <a:r>
              <a:rPr lang="en-US" sz="1800" dirty="0"/>
              <a:t>the </a:t>
            </a:r>
            <a:r>
              <a:rPr lang="en-US" sz="1800" dirty="0" smtClean="0"/>
              <a:t>probability </a:t>
            </a:r>
            <a:r>
              <a:rPr lang="en-US" sz="1800" dirty="0"/>
              <a:t>of a Type II </a:t>
            </a:r>
            <a:r>
              <a:rPr lang="en-US" sz="1800" dirty="0" smtClean="0"/>
              <a:t>Error!!! </a:t>
            </a:r>
          </a:p>
          <a:p>
            <a:pPr lvl="3"/>
            <a:r>
              <a:rPr lang="en-US" sz="1600" dirty="0" smtClean="0"/>
              <a:t>Conducting a power analysis before you collect data will help you determine how many participants you need to find a significant difference if one does exist 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 smtClean="0"/>
              <a:t>However, with a sample that is VERY large (e.g., 10,000 participants), even very small differences can turn out to be statistically significant </a:t>
            </a:r>
          </a:p>
          <a:p>
            <a:pPr lvl="3"/>
            <a:r>
              <a:rPr lang="en-US" sz="1600" dirty="0" smtClean="0"/>
              <a:t>But are they clinically meaningful? </a:t>
            </a:r>
          </a:p>
          <a:p>
            <a:pPr marL="914400" lvl="3" indent="0">
              <a:buNone/>
            </a:pPr>
            <a:endParaRPr lang="en-US" sz="16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size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20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1445</Words>
  <Application>Microsoft Macintosh PowerPoint</Application>
  <PresentationFormat>On-screen Show (4:3)</PresentationFormat>
  <Paragraphs>233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Grid</vt:lpstr>
      <vt:lpstr>INTRODUCTION TO RESEARCH:  SAMPLING &amp; Design</vt:lpstr>
      <vt:lpstr>Outline</vt:lpstr>
      <vt:lpstr>Steps in the research process</vt:lpstr>
      <vt:lpstr>Selecting (Sampling) Subjects</vt:lpstr>
      <vt:lpstr>Selecting (Sampling) Subjects</vt:lpstr>
      <vt:lpstr>Random samples</vt:lpstr>
      <vt:lpstr>Selecting (Sampling) Subjects</vt:lpstr>
      <vt:lpstr>RAndomization</vt:lpstr>
      <vt:lpstr>Sample size </vt:lpstr>
      <vt:lpstr>Selecting a Research Design </vt:lpstr>
      <vt:lpstr>Prospective &amp; retrospective studies</vt:lpstr>
      <vt:lpstr>Prospective vs. Retrospective</vt:lpstr>
      <vt:lpstr>Observational &amp; Experimental studies</vt:lpstr>
      <vt:lpstr>Research Design Notation</vt:lpstr>
      <vt:lpstr>observational designs</vt:lpstr>
      <vt:lpstr>Observational designs</vt:lpstr>
      <vt:lpstr>observational designs</vt:lpstr>
      <vt:lpstr>observational designs</vt:lpstr>
      <vt:lpstr>Experimental designs</vt:lpstr>
      <vt:lpstr>Research designs</vt:lpstr>
      <vt:lpstr>Research designs</vt:lpstr>
      <vt:lpstr>The Analysis Plan </vt:lpstr>
      <vt:lpstr>Synthesis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Designs</dc:title>
  <dc:creator>Danielle Davidov</dc:creator>
  <cp:lastModifiedBy>Ashley Singh</cp:lastModifiedBy>
  <cp:revision>31</cp:revision>
  <dcterms:created xsi:type="dcterms:W3CDTF">2011-09-07T15:07:48Z</dcterms:created>
  <dcterms:modified xsi:type="dcterms:W3CDTF">2013-03-18T13:44:28Z</dcterms:modified>
</cp:coreProperties>
</file>