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69" r:id="rId3"/>
    <p:sldId id="257" r:id="rId4"/>
    <p:sldId id="265" r:id="rId5"/>
    <p:sldId id="271" r:id="rId6"/>
    <p:sldId id="266" r:id="rId7"/>
    <p:sldId id="258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FC44B-1E45-4B2F-B810-89434F14C82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68D5-E516-4B51-B9CA-D2D7F433A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5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203B09-A020-4B9B-BBC5-E1122CC83CBD}" type="datetimeFigureOut">
              <a:rPr lang="en-US" smtClean="0"/>
              <a:pPr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39F716-E379-4A99-B3B4-D28478E5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Danielle Davidov</a:t>
            </a:r>
          </a:p>
          <a:p>
            <a:r>
              <a:rPr lang="en-US" smtClean="0"/>
              <a:t>12/07/2012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CITI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purpose of CITI Training is to prepare you to conduct research with human subjects</a:t>
            </a:r>
          </a:p>
          <a:p>
            <a:endParaRPr lang="en-US" dirty="0" smtClean="0"/>
          </a:p>
          <a:p>
            <a:r>
              <a:rPr lang="en-US" dirty="0" smtClean="0"/>
              <a:t>This training will educate you on the protection of human research subjects and research ethics</a:t>
            </a:r>
          </a:p>
          <a:p>
            <a:endParaRPr lang="en-US" dirty="0" smtClean="0"/>
          </a:p>
          <a:p>
            <a:r>
              <a:rPr lang="en-US" dirty="0" smtClean="0"/>
              <a:t>You must complete this training and turn in your completion report before you can conduct research at WVU!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 to:</a:t>
            </a:r>
            <a:r>
              <a:rPr lang="en-US" dirty="0" smtClean="0">
                <a:solidFill>
                  <a:srgbClr val="0070C0"/>
                </a:solidFill>
              </a:rPr>
              <a:t> https://www.citiprogram.org</a:t>
            </a:r>
          </a:p>
          <a:p>
            <a:endParaRPr lang="en-US" dirty="0" smtClean="0"/>
          </a:p>
          <a:p>
            <a:r>
              <a:rPr lang="en-US" dirty="0" smtClean="0"/>
              <a:t>Click on the “New Users: </a:t>
            </a:r>
            <a:r>
              <a:rPr lang="en-US" u="sng" dirty="0" smtClean="0"/>
              <a:t>Register Here</a:t>
            </a:r>
            <a:r>
              <a:rPr lang="en-US" dirty="0" smtClean="0"/>
              <a:t>” Link </a:t>
            </a:r>
          </a:p>
          <a:p>
            <a:endParaRPr lang="en-US" dirty="0" smtClean="0"/>
          </a:p>
          <a:p>
            <a:r>
              <a:rPr lang="en-US" dirty="0" smtClean="0"/>
              <a:t>Under the Institution selection, scroll to “West Virginia University” under “Participating Institutions”</a:t>
            </a:r>
          </a:p>
          <a:p>
            <a:endParaRPr lang="en-US" dirty="0" smtClean="0"/>
          </a:p>
          <a:p>
            <a:r>
              <a:rPr lang="en-US" dirty="0" smtClean="0"/>
              <a:t>Create a Username and Password (using your Microsoft Outlook Email username will allow us to keep better track of your training)</a:t>
            </a:r>
          </a:p>
          <a:p>
            <a:endParaRPr lang="en-US" dirty="0" smtClean="0"/>
          </a:p>
          <a:p>
            <a:r>
              <a:rPr lang="en-US" dirty="0" smtClean="0"/>
              <a:t>Fill in the rest of the information and click “Submit”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 TRAINING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now be asked to select which training course you wish to take by answering several questions:  </a:t>
            </a:r>
          </a:p>
          <a:p>
            <a:r>
              <a:rPr lang="en-US" dirty="0" smtClean="0"/>
              <a:t>Question 1: Responsible Conduct of Research—</a:t>
            </a:r>
            <a:r>
              <a:rPr lang="en-US" dirty="0" smtClean="0">
                <a:solidFill>
                  <a:srgbClr val="FF0000"/>
                </a:solidFill>
              </a:rPr>
              <a:t>LEAVE BLANK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Question 2: </a:t>
            </a:r>
            <a:r>
              <a:rPr lang="en-US" dirty="0" smtClean="0">
                <a:solidFill>
                  <a:srgbClr val="FF0000"/>
                </a:solidFill>
              </a:rPr>
              <a:t>Check “Conflict of Interest”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Question 3: </a:t>
            </a:r>
            <a:r>
              <a:rPr lang="en-US" dirty="0" smtClean="0">
                <a:solidFill>
                  <a:srgbClr val="FF0000"/>
                </a:solidFill>
              </a:rPr>
              <a:t>Choose “Social &amp; Behavioral Research Investigators (Human Subject Research)” or “Biomedical Research Investigators (Human Subject Research)”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 TRAINING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you answer Question 3, leave the rest of the questions blank and click “Continue” at the bottom of the page. </a:t>
            </a:r>
          </a:p>
          <a:p>
            <a:endParaRPr lang="en-US" dirty="0" smtClean="0"/>
          </a:p>
          <a:p>
            <a:r>
              <a:rPr lang="en-US" dirty="0" smtClean="0"/>
              <a:t>You should now be in the CITI website’s Main Menu </a:t>
            </a:r>
          </a:p>
          <a:p>
            <a:endParaRPr lang="en-US" dirty="0" smtClean="0"/>
          </a:p>
          <a:p>
            <a:r>
              <a:rPr lang="en-US" dirty="0" smtClean="0"/>
              <a:t>The courses you previously selected should be under “My Courses”</a:t>
            </a:r>
          </a:p>
          <a:p>
            <a:endParaRPr lang="en-US" dirty="0" smtClean="0"/>
          </a:p>
          <a:p>
            <a:r>
              <a:rPr lang="en-US" dirty="0" smtClean="0"/>
              <a:t>Click “Enter” under “Status” beside the course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 TRAINING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you are ready to work through the modules  </a:t>
            </a:r>
          </a:p>
          <a:p>
            <a:endParaRPr lang="en-US" dirty="0" smtClean="0"/>
          </a:p>
          <a:p>
            <a:r>
              <a:rPr lang="en-US" dirty="0" smtClean="0"/>
              <a:t>CITI saves your progress after you complete each module quiz, so you can log out and log in multiple times to complete your training  </a:t>
            </a:r>
          </a:p>
          <a:p>
            <a:endParaRPr lang="en-US" dirty="0" smtClean="0"/>
          </a:p>
          <a:p>
            <a:r>
              <a:rPr lang="en-US" dirty="0" smtClean="0"/>
              <a:t>You do not have to complete the training in one sitting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THE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and Complete 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Integrity Assurance Statement</a:t>
            </a:r>
            <a:r>
              <a:rPr lang="en-US" dirty="0" smtClean="0"/>
              <a:t> before beginning the modules </a:t>
            </a:r>
          </a:p>
          <a:p>
            <a:endParaRPr lang="en-US" dirty="0" smtClean="0"/>
          </a:p>
          <a:p>
            <a:r>
              <a:rPr lang="en-US" dirty="0" smtClean="0"/>
              <a:t>Continue on to “The Belmont Report” </a:t>
            </a:r>
          </a:p>
          <a:p>
            <a:endParaRPr lang="en-US" dirty="0" smtClean="0"/>
          </a:p>
          <a:p>
            <a:r>
              <a:rPr lang="en-US" dirty="0" smtClean="0"/>
              <a:t>Read the module, then take the quiz at the end </a:t>
            </a:r>
          </a:p>
          <a:p>
            <a:endParaRPr lang="en-US" dirty="0" smtClean="0"/>
          </a:p>
          <a:p>
            <a:r>
              <a:rPr lang="en-US" dirty="0" smtClean="0"/>
              <a:t>Continue for each module listed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take each quiz as many times as is necessary until you get a passing grade</a:t>
            </a:r>
          </a:p>
          <a:p>
            <a:endParaRPr lang="en-US" dirty="0" smtClean="0"/>
          </a:p>
          <a:p>
            <a:r>
              <a:rPr lang="en-US" dirty="0" smtClean="0"/>
              <a:t>Beware that the answers do switch around  </a:t>
            </a:r>
          </a:p>
          <a:p>
            <a:endParaRPr lang="en-US" dirty="0" smtClean="0"/>
          </a:p>
          <a:p>
            <a:r>
              <a:rPr lang="en-US" dirty="0" smtClean="0"/>
              <a:t>After your first stab at the quiz, if you did not have a high enough score to pass, click “view module again” and re-read the module to find the correct answer to the quiz questions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finished!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you have scored a passing grade on each module, you will have completed CITI Training</a:t>
            </a:r>
          </a:p>
          <a:p>
            <a:endParaRPr lang="en-US" dirty="0" smtClean="0"/>
          </a:p>
          <a:p>
            <a:r>
              <a:rPr lang="en-US" dirty="0" smtClean="0"/>
              <a:t>After you have finished, you are ready to be added to IRB protocols and conduct human subjects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368</TotalTime>
  <Words>430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CITI Training</vt:lpstr>
      <vt:lpstr>Purpose of CITI TRAINING</vt:lpstr>
      <vt:lpstr>Getting STARTED </vt:lpstr>
      <vt:lpstr>CITI TRAINING MODULES </vt:lpstr>
      <vt:lpstr>CITI TRAINING MODULES </vt:lpstr>
      <vt:lpstr>CITI TRAINING MODULES </vt:lpstr>
      <vt:lpstr>BEGINNING THE MODULES </vt:lpstr>
      <vt:lpstr>Completing the modules</vt:lpstr>
      <vt:lpstr>You’re finished! </vt:lpstr>
    </vt:vector>
  </TitlesOfParts>
  <Company>Dept of EMMED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 Training</dc:title>
  <dc:creator>ddavidov</dc:creator>
  <cp:lastModifiedBy>Ashley Singh</cp:lastModifiedBy>
  <cp:revision>33</cp:revision>
  <dcterms:created xsi:type="dcterms:W3CDTF">2011-01-24T18:12:59Z</dcterms:created>
  <dcterms:modified xsi:type="dcterms:W3CDTF">2013-03-18T13:47:31Z</dcterms:modified>
</cp:coreProperties>
</file>