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xlsx" ContentType="application/vnd.openxmlformats-officedocument.spreadsheetml.sheet"/>
  <Default Extension="tmp" ContentType="image/p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33"/>
  </p:notesMasterIdLst>
  <p:sldIdLst>
    <p:sldId id="256" r:id="rId2"/>
    <p:sldId id="332" r:id="rId3"/>
    <p:sldId id="257" r:id="rId4"/>
    <p:sldId id="274" r:id="rId5"/>
    <p:sldId id="275" r:id="rId6"/>
    <p:sldId id="264" r:id="rId7"/>
    <p:sldId id="293" r:id="rId8"/>
    <p:sldId id="270" r:id="rId9"/>
    <p:sldId id="281" r:id="rId10"/>
    <p:sldId id="283" r:id="rId11"/>
    <p:sldId id="284" r:id="rId12"/>
    <p:sldId id="285" r:id="rId13"/>
    <p:sldId id="286" r:id="rId14"/>
    <p:sldId id="272" r:id="rId15"/>
    <p:sldId id="296" r:id="rId16"/>
    <p:sldId id="316" r:id="rId17"/>
    <p:sldId id="313" r:id="rId18"/>
    <p:sldId id="314" r:id="rId19"/>
    <p:sldId id="297" r:id="rId20"/>
    <p:sldId id="298" r:id="rId21"/>
    <p:sldId id="299" r:id="rId22"/>
    <p:sldId id="317" r:id="rId23"/>
    <p:sldId id="320" r:id="rId24"/>
    <p:sldId id="318" r:id="rId25"/>
    <p:sldId id="304" r:id="rId26"/>
    <p:sldId id="323" r:id="rId27"/>
    <p:sldId id="325" r:id="rId28"/>
    <p:sldId id="329" r:id="rId29"/>
    <p:sldId id="326" r:id="rId30"/>
    <p:sldId id="330" r:id="rId31"/>
    <p:sldId id="33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00" d="100"/>
          <a:sy n="200" d="100"/>
        </p:scale>
        <p:origin x="-257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299010700585"/>
          <c:y val="0.219957906011043"/>
          <c:w val="0.729727690288714"/>
          <c:h val="0.452861846814603"/>
        </c:manualLayout>
      </c:layout>
      <c:barChart>
        <c:barDir val="col"/>
        <c:grouping val="clustered"/>
        <c:varyColors val="0"/>
        <c:ser>
          <c:idx val="0"/>
          <c:order val="0"/>
          <c:tx>
            <c:strRef>
              <c:f>Sheet1!$B$1</c:f>
              <c:strCache>
                <c:ptCount val="1"/>
                <c:pt idx="0">
                  <c:v>Column1</c:v>
                </c:pt>
              </c:strCache>
            </c:strRef>
          </c:tx>
          <c:invertIfNegative val="0"/>
          <c:cat>
            <c:strRef>
              <c:f>Sheet1!$A$2:$A$5</c:f>
              <c:strCache>
                <c:ptCount val="4"/>
                <c:pt idx="0">
                  <c:v>Strongly Agree</c:v>
                </c:pt>
                <c:pt idx="1">
                  <c:v>Agree</c:v>
                </c:pt>
                <c:pt idx="2">
                  <c:v>Disagree</c:v>
                </c:pt>
                <c:pt idx="3">
                  <c:v>Strongly Disagree</c:v>
                </c:pt>
              </c:strCache>
            </c:strRef>
          </c:cat>
          <c:val>
            <c:numRef>
              <c:f>Sheet1!$B$2:$B$5</c:f>
              <c:numCache>
                <c:formatCode>General</c:formatCode>
                <c:ptCount val="4"/>
                <c:pt idx="0">
                  <c:v>50.0</c:v>
                </c:pt>
                <c:pt idx="1">
                  <c:v>15.0</c:v>
                </c:pt>
                <c:pt idx="2">
                  <c:v>20.0</c:v>
                </c:pt>
                <c:pt idx="3">
                  <c:v>15.0</c:v>
                </c:pt>
              </c:numCache>
            </c:numRef>
          </c:val>
        </c:ser>
        <c:dLbls>
          <c:showLegendKey val="0"/>
          <c:showVal val="0"/>
          <c:showCatName val="0"/>
          <c:showSerName val="0"/>
          <c:showPercent val="0"/>
          <c:showBubbleSize val="0"/>
        </c:dLbls>
        <c:gapWidth val="150"/>
        <c:axId val="-2131204024"/>
        <c:axId val="-2131201048"/>
      </c:barChart>
      <c:catAx>
        <c:axId val="-2131204024"/>
        <c:scaling>
          <c:orientation val="minMax"/>
        </c:scaling>
        <c:delete val="0"/>
        <c:axPos val="b"/>
        <c:majorTickMark val="out"/>
        <c:minorTickMark val="none"/>
        <c:tickLblPos val="nextTo"/>
        <c:txPr>
          <a:bodyPr/>
          <a:lstStyle/>
          <a:p>
            <a:pPr>
              <a:defRPr sz="1200"/>
            </a:pPr>
            <a:endParaRPr lang="en-US"/>
          </a:p>
        </c:txPr>
        <c:crossAx val="-2131201048"/>
        <c:crosses val="autoZero"/>
        <c:auto val="1"/>
        <c:lblAlgn val="ctr"/>
        <c:lblOffset val="100"/>
        <c:noMultiLvlLbl val="0"/>
      </c:catAx>
      <c:valAx>
        <c:axId val="-2131201048"/>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21312040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98F927-B15C-4CAD-A507-9C82C32B201C}" type="datetimeFigureOut">
              <a:rPr lang="en-US" smtClean="0"/>
              <a:t>3/18/13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33DEA-1557-4E09-AEC2-4C1D2FC599B4}" type="slidenum">
              <a:rPr lang="en-US" smtClean="0"/>
              <a:t>‹#›</a:t>
            </a:fld>
            <a:endParaRPr lang="en-US"/>
          </a:p>
        </p:txBody>
      </p:sp>
    </p:spTree>
    <p:extLst>
      <p:ext uri="{BB962C8B-B14F-4D97-AF65-F5344CB8AC3E}">
        <p14:creationId xmlns:p14="http://schemas.microsoft.com/office/powerpoint/2010/main" val="2498244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FE66EA-EE07-4D59-93E9-735198124DA2}" type="datetimeFigureOut">
              <a:rPr lang="en-US" smtClean="0"/>
              <a:t>3/18/13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D6836-E50F-42BB-A4CC-6A6502CFA6A5}" type="slidenum">
              <a:rPr lang="en-US" smtClean="0"/>
              <a:t>‹#›</a:t>
            </a:fld>
            <a:endParaRPr lang="en-US"/>
          </a:p>
        </p:txBody>
      </p:sp>
    </p:spTree>
    <p:extLst>
      <p:ext uri="{BB962C8B-B14F-4D97-AF65-F5344CB8AC3E}">
        <p14:creationId xmlns:p14="http://schemas.microsoft.com/office/powerpoint/2010/main" val="2326566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FE66EA-EE07-4D59-93E9-735198124DA2}" type="datetimeFigureOut">
              <a:rPr lang="en-US" smtClean="0"/>
              <a:t>3/18/13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D6836-E50F-42BB-A4CC-6A6502CFA6A5}" type="slidenum">
              <a:rPr lang="en-US" smtClean="0"/>
              <a:t>‹#›</a:t>
            </a:fld>
            <a:endParaRPr lang="en-US"/>
          </a:p>
        </p:txBody>
      </p:sp>
    </p:spTree>
    <p:extLst>
      <p:ext uri="{BB962C8B-B14F-4D97-AF65-F5344CB8AC3E}">
        <p14:creationId xmlns:p14="http://schemas.microsoft.com/office/powerpoint/2010/main" val="1174012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FE66EA-EE07-4D59-93E9-735198124DA2}" type="datetimeFigureOut">
              <a:rPr lang="en-US" smtClean="0"/>
              <a:t>3/18/13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D6836-E50F-42BB-A4CC-6A6502CFA6A5}" type="slidenum">
              <a:rPr lang="en-US" smtClean="0"/>
              <a:t>‹#›</a:t>
            </a:fld>
            <a:endParaRPr lang="en-US"/>
          </a:p>
        </p:txBody>
      </p:sp>
    </p:spTree>
    <p:extLst>
      <p:ext uri="{BB962C8B-B14F-4D97-AF65-F5344CB8AC3E}">
        <p14:creationId xmlns:p14="http://schemas.microsoft.com/office/powerpoint/2010/main" val="184915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FE66EA-EE07-4D59-93E9-735198124DA2}" type="datetimeFigureOut">
              <a:rPr lang="en-US" smtClean="0"/>
              <a:t>3/18/13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D6836-E50F-42BB-A4CC-6A6502CFA6A5}" type="slidenum">
              <a:rPr lang="en-US" smtClean="0"/>
              <a:t>‹#›</a:t>
            </a:fld>
            <a:endParaRPr lang="en-US"/>
          </a:p>
        </p:txBody>
      </p:sp>
    </p:spTree>
    <p:extLst>
      <p:ext uri="{BB962C8B-B14F-4D97-AF65-F5344CB8AC3E}">
        <p14:creationId xmlns:p14="http://schemas.microsoft.com/office/powerpoint/2010/main" val="4021458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FE66EA-EE07-4D59-93E9-735198124DA2}" type="datetimeFigureOut">
              <a:rPr lang="en-US" smtClean="0"/>
              <a:t>3/18/13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D6836-E50F-42BB-A4CC-6A6502CFA6A5}" type="slidenum">
              <a:rPr lang="en-US" smtClean="0"/>
              <a:t>‹#›</a:t>
            </a:fld>
            <a:endParaRPr lang="en-US"/>
          </a:p>
        </p:txBody>
      </p:sp>
    </p:spTree>
    <p:extLst>
      <p:ext uri="{BB962C8B-B14F-4D97-AF65-F5344CB8AC3E}">
        <p14:creationId xmlns:p14="http://schemas.microsoft.com/office/powerpoint/2010/main" val="119011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FE66EA-EE07-4D59-93E9-735198124DA2}" type="datetimeFigureOut">
              <a:rPr lang="en-US" smtClean="0"/>
              <a:t>3/18/13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D6836-E50F-42BB-A4CC-6A6502CFA6A5}" type="slidenum">
              <a:rPr lang="en-US" smtClean="0"/>
              <a:t>‹#›</a:t>
            </a:fld>
            <a:endParaRPr lang="en-US"/>
          </a:p>
        </p:txBody>
      </p:sp>
    </p:spTree>
    <p:extLst>
      <p:ext uri="{BB962C8B-B14F-4D97-AF65-F5344CB8AC3E}">
        <p14:creationId xmlns:p14="http://schemas.microsoft.com/office/powerpoint/2010/main" val="3671460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FE66EA-EE07-4D59-93E9-735198124DA2}" type="datetimeFigureOut">
              <a:rPr lang="en-US" smtClean="0"/>
              <a:t>3/18/13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DD6836-E50F-42BB-A4CC-6A6502CFA6A5}" type="slidenum">
              <a:rPr lang="en-US" smtClean="0"/>
              <a:t>‹#›</a:t>
            </a:fld>
            <a:endParaRPr lang="en-US"/>
          </a:p>
        </p:txBody>
      </p:sp>
    </p:spTree>
    <p:extLst>
      <p:ext uri="{BB962C8B-B14F-4D97-AF65-F5344CB8AC3E}">
        <p14:creationId xmlns:p14="http://schemas.microsoft.com/office/powerpoint/2010/main" val="260931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FE66EA-EE07-4D59-93E9-735198124DA2}" type="datetimeFigureOut">
              <a:rPr lang="en-US" smtClean="0"/>
              <a:t>3/18/13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DD6836-E50F-42BB-A4CC-6A6502CFA6A5}" type="slidenum">
              <a:rPr lang="en-US" smtClean="0"/>
              <a:t>‹#›</a:t>
            </a:fld>
            <a:endParaRPr lang="en-US"/>
          </a:p>
        </p:txBody>
      </p:sp>
    </p:spTree>
    <p:extLst>
      <p:ext uri="{BB962C8B-B14F-4D97-AF65-F5344CB8AC3E}">
        <p14:creationId xmlns:p14="http://schemas.microsoft.com/office/powerpoint/2010/main" val="4196153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E66EA-EE07-4D59-93E9-735198124DA2}" type="datetimeFigureOut">
              <a:rPr lang="en-US" smtClean="0"/>
              <a:t>3/18/13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DD6836-E50F-42BB-A4CC-6A6502CFA6A5}" type="slidenum">
              <a:rPr lang="en-US" smtClean="0"/>
              <a:t>‹#›</a:t>
            </a:fld>
            <a:endParaRPr lang="en-US"/>
          </a:p>
        </p:txBody>
      </p:sp>
    </p:spTree>
    <p:extLst>
      <p:ext uri="{BB962C8B-B14F-4D97-AF65-F5344CB8AC3E}">
        <p14:creationId xmlns:p14="http://schemas.microsoft.com/office/powerpoint/2010/main" val="1131104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FE66EA-EE07-4D59-93E9-735198124DA2}" type="datetimeFigureOut">
              <a:rPr lang="en-US" smtClean="0"/>
              <a:t>3/18/13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D6836-E50F-42BB-A4CC-6A6502CFA6A5}" type="slidenum">
              <a:rPr lang="en-US" smtClean="0"/>
              <a:t>‹#›</a:t>
            </a:fld>
            <a:endParaRPr lang="en-US"/>
          </a:p>
        </p:txBody>
      </p:sp>
    </p:spTree>
    <p:extLst>
      <p:ext uri="{BB962C8B-B14F-4D97-AF65-F5344CB8AC3E}">
        <p14:creationId xmlns:p14="http://schemas.microsoft.com/office/powerpoint/2010/main" val="725216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FE66EA-EE07-4D59-93E9-735198124DA2}" type="datetimeFigureOut">
              <a:rPr lang="en-US" smtClean="0"/>
              <a:t>3/18/13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D6836-E50F-42BB-A4CC-6A6502CFA6A5}" type="slidenum">
              <a:rPr lang="en-US" smtClean="0"/>
              <a:t>‹#›</a:t>
            </a:fld>
            <a:endParaRPr lang="en-US"/>
          </a:p>
        </p:txBody>
      </p:sp>
    </p:spTree>
    <p:extLst>
      <p:ext uri="{BB962C8B-B14F-4D97-AF65-F5344CB8AC3E}">
        <p14:creationId xmlns:p14="http://schemas.microsoft.com/office/powerpoint/2010/main" val="32388138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E66EA-EE07-4D59-93E9-735198124DA2}" type="datetimeFigureOut">
              <a:rPr lang="en-US" smtClean="0"/>
              <a:t>3/18/13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DD6836-E50F-42BB-A4CC-6A6502CFA6A5}" type="slidenum">
              <a:rPr lang="en-US" smtClean="0"/>
              <a:t>‹#›</a:t>
            </a:fld>
            <a:endParaRPr lang="en-US"/>
          </a:p>
        </p:txBody>
      </p:sp>
    </p:spTree>
    <p:extLst>
      <p:ext uri="{BB962C8B-B14F-4D97-AF65-F5344CB8AC3E}">
        <p14:creationId xmlns:p14="http://schemas.microsoft.com/office/powerpoint/2010/main" val="221926801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wmf"/><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wmf"/></Relationships>
</file>

<file path=ppt/slides/_rels/slide24.xml.rels><?xml version="1.0" encoding="UTF-8" standalone="yes"?>
<Relationships xmlns="http://schemas.openxmlformats.org/package/2006/relationships"><Relationship Id="rId3" Type="http://schemas.openxmlformats.org/officeDocument/2006/relationships/image" Target="../media/image21.tmp"/><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0.tm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tm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image" Target="../media/image4.tmp"/><Relationship Id="rId4" Type="http://schemas.openxmlformats.org/officeDocument/2006/relationships/image" Target="../media/image5.tmp"/><Relationship Id="rId1" Type="http://schemas.openxmlformats.org/officeDocument/2006/relationships/slideLayout" Target="../slideLayouts/slideLayout2.xml"/><Relationship Id="rId2" Type="http://schemas.openxmlformats.org/officeDocument/2006/relationships/image" Target="../media/image3.tm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m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Basic Statistics Overview</a:t>
            </a:r>
            <a:endParaRPr lang="en-US" dirty="0"/>
          </a:p>
        </p:txBody>
      </p:sp>
      <p:sp>
        <p:nvSpPr>
          <p:cNvPr id="3" name="Subtitle 2"/>
          <p:cNvSpPr>
            <a:spLocks noGrp="1"/>
          </p:cNvSpPr>
          <p:nvPr>
            <p:ph type="subTitle" idx="1"/>
          </p:nvPr>
        </p:nvSpPr>
        <p:spPr/>
        <p:txBody>
          <a:bodyPr/>
          <a:lstStyle/>
          <a:p>
            <a:r>
              <a:rPr lang="en-US" dirty="0" smtClean="0"/>
              <a:t>Danielle Davidov, PhD</a:t>
            </a:r>
            <a:endParaRPr lang="en-US" dirty="0"/>
          </a:p>
        </p:txBody>
      </p:sp>
    </p:spTree>
    <p:extLst>
      <p:ext uri="{BB962C8B-B14F-4D97-AF65-F5344CB8AC3E}">
        <p14:creationId xmlns:p14="http://schemas.microsoft.com/office/powerpoint/2010/main" val="9025525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838200" y="304800"/>
            <a:ext cx="7772400" cy="914400"/>
          </a:xfrm>
        </p:spPr>
        <p:txBody>
          <a:bodyPr/>
          <a:lstStyle/>
          <a:p>
            <a:r>
              <a:rPr lang="en-US" dirty="0"/>
              <a:t>Ordinal Level Data	</a:t>
            </a:r>
          </a:p>
        </p:txBody>
      </p:sp>
      <p:sp>
        <p:nvSpPr>
          <p:cNvPr id="47107" name="Rectangle 3"/>
          <p:cNvSpPr>
            <a:spLocks noGrp="1" noChangeArrowheads="1"/>
          </p:cNvSpPr>
          <p:nvPr>
            <p:ph type="body" idx="1"/>
          </p:nvPr>
        </p:nvSpPr>
        <p:spPr>
          <a:xfrm>
            <a:off x="609600" y="1143000"/>
            <a:ext cx="8001000" cy="5334000"/>
          </a:xfrm>
        </p:spPr>
        <p:txBody>
          <a:bodyPr/>
          <a:lstStyle/>
          <a:p>
            <a:pPr marL="0" indent="0">
              <a:buNone/>
            </a:pPr>
            <a:r>
              <a:rPr lang="en-US" dirty="0" smtClean="0"/>
              <a:t>Frequencies and percentages can be computed for </a:t>
            </a:r>
            <a:r>
              <a:rPr lang="en-US" dirty="0" smtClean="0">
                <a:solidFill>
                  <a:srgbClr val="FFC000"/>
                </a:solidFill>
              </a:rPr>
              <a:t>ordinal data</a:t>
            </a:r>
            <a:r>
              <a:rPr lang="en-US" dirty="0" smtClean="0"/>
              <a:t> </a:t>
            </a:r>
          </a:p>
          <a:p>
            <a:pPr lvl="1"/>
            <a:r>
              <a:rPr lang="en-US" dirty="0" smtClean="0"/>
              <a:t>Examples:  </a:t>
            </a:r>
            <a:r>
              <a:rPr lang="en-US" sz="2400" dirty="0" err="1" smtClean="0"/>
              <a:t>Likert</a:t>
            </a:r>
            <a:r>
              <a:rPr lang="en-US" sz="2400" dirty="0" smtClean="0"/>
              <a:t> Scales (Strongly Disagree to Strongly Agree); High School/Some College/College Graduate/Graduate School</a:t>
            </a:r>
          </a:p>
        </p:txBody>
      </p:sp>
      <p:pic>
        <p:nvPicPr>
          <p:cNvPr id="2050" name="Picture 2" descr="http://web.idrc.ca/IMAGES/books/069/designcondu_38_la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962400"/>
            <a:ext cx="2590800" cy="22375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hart 1"/>
          <p:cNvGraphicFramePr/>
          <p:nvPr>
            <p:extLst>
              <p:ext uri="{D42A27DB-BD31-4B8C-83A1-F6EECF244321}">
                <p14:modId xmlns:p14="http://schemas.microsoft.com/office/powerpoint/2010/main" val="1646837724"/>
              </p:ext>
            </p:extLst>
          </p:nvPr>
        </p:nvGraphicFramePr>
        <p:xfrm>
          <a:off x="3733800" y="3657600"/>
          <a:ext cx="4953000" cy="31819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0097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Interval/Ratio Data</a:t>
            </a:r>
          </a:p>
        </p:txBody>
      </p:sp>
      <p:sp>
        <p:nvSpPr>
          <p:cNvPr id="48131" name="Rectangle 3"/>
          <p:cNvSpPr>
            <a:spLocks noGrp="1" noChangeArrowheads="1"/>
          </p:cNvSpPr>
          <p:nvPr>
            <p:ph type="body" idx="1"/>
          </p:nvPr>
        </p:nvSpPr>
        <p:spPr>
          <a:xfrm>
            <a:off x="609600" y="1295400"/>
            <a:ext cx="8153400" cy="4572000"/>
          </a:xfrm>
        </p:spPr>
        <p:txBody>
          <a:bodyPr/>
          <a:lstStyle/>
          <a:p>
            <a:pPr marL="0" indent="0">
              <a:buNone/>
            </a:pPr>
            <a:r>
              <a:rPr lang="en-US" dirty="0" smtClean="0"/>
              <a:t>We can compute frequencies and percentages for interval and ratio level data as well </a:t>
            </a:r>
          </a:p>
          <a:p>
            <a:pPr lvl="1"/>
            <a:r>
              <a:rPr lang="en-US" dirty="0" smtClean="0"/>
              <a:t>Examples</a:t>
            </a:r>
            <a:r>
              <a:rPr lang="en-US" dirty="0"/>
              <a:t>:  Age, Temperature, Height, Weight, Many Clinical Serum </a:t>
            </a:r>
            <a:r>
              <a:rPr lang="en-US" dirty="0" smtClean="0"/>
              <a:t>Levels</a:t>
            </a:r>
          </a:p>
        </p:txBody>
      </p:sp>
      <p:pic>
        <p:nvPicPr>
          <p:cNvPr id="5" name="Picture 2" descr="http://www.jbjs.org/data/Journals/JBJS/924/JBJA0890510570G03.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3505200"/>
            <a:ext cx="4907844" cy="30980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14800" y="3657600"/>
            <a:ext cx="2667000" cy="523220"/>
          </a:xfrm>
          <a:prstGeom prst="rect">
            <a:avLst/>
          </a:prstGeom>
          <a:solidFill>
            <a:srgbClr val="FF0000"/>
          </a:solidFill>
        </p:spPr>
        <p:txBody>
          <a:bodyPr wrap="square" rtlCol="0">
            <a:spAutoFit/>
          </a:bodyPr>
          <a:lstStyle/>
          <a:p>
            <a:r>
              <a:rPr lang="en-US" sz="1400" dirty="0" smtClean="0">
                <a:solidFill>
                  <a:schemeClr val="bg1"/>
                </a:solidFill>
              </a:rPr>
              <a:t>Distribution of Injury Severity Score in a population of patients  </a:t>
            </a:r>
            <a:endParaRPr lang="en-US" sz="1400" dirty="0">
              <a:solidFill>
                <a:schemeClr val="bg1"/>
              </a:solidFill>
            </a:endParaRPr>
          </a:p>
        </p:txBody>
      </p:sp>
    </p:spTree>
    <p:extLst>
      <p:ext uri="{BB962C8B-B14F-4D97-AF65-F5344CB8AC3E}">
        <p14:creationId xmlns:p14="http://schemas.microsoft.com/office/powerpoint/2010/main" val="12656094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Interval/Ratio Distributions</a:t>
            </a:r>
          </a:p>
        </p:txBody>
      </p:sp>
      <p:sp>
        <p:nvSpPr>
          <p:cNvPr id="62467" name="Rectangle 3"/>
          <p:cNvSpPr>
            <a:spLocks noGrp="1" noChangeArrowheads="1"/>
          </p:cNvSpPr>
          <p:nvPr>
            <p:ph type="body" idx="1"/>
          </p:nvPr>
        </p:nvSpPr>
        <p:spPr>
          <a:xfrm>
            <a:off x="838200" y="1447800"/>
            <a:ext cx="7772400" cy="4572000"/>
          </a:xfrm>
        </p:spPr>
        <p:txBody>
          <a:bodyPr/>
          <a:lstStyle/>
          <a:p>
            <a:pPr marL="0" indent="0">
              <a:buNone/>
            </a:pPr>
            <a:r>
              <a:rPr lang="en-US" dirty="0"/>
              <a:t>The distribution of interval/ratio data often forms a “bell shaped” curve. </a:t>
            </a:r>
          </a:p>
          <a:p>
            <a:pPr lvl="1"/>
            <a:r>
              <a:rPr lang="en-US" dirty="0"/>
              <a:t>Many phenomena in life are normally distributed (age, height, </a:t>
            </a:r>
            <a:r>
              <a:rPr lang="en-US" dirty="0" smtClean="0"/>
              <a:t>weight, IQ).  </a:t>
            </a:r>
            <a:endParaRPr lang="en-US" dirty="0"/>
          </a:p>
          <a:p>
            <a:pPr lvl="1"/>
            <a:endParaRPr lang="en-US" dirty="0"/>
          </a:p>
          <a:p>
            <a:endParaRPr lang="en-US" dirty="0"/>
          </a:p>
        </p:txBody>
      </p:sp>
      <p:pic>
        <p:nvPicPr>
          <p:cNvPr id="111618" name="Picture 2" descr="http://deansomerset.com/wp-content/uploads/2011/06/bell_curv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662218"/>
            <a:ext cx="5629275" cy="288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7795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dirty="0" smtClean="0"/>
              <a:t>Interval &amp; Ratio Data</a:t>
            </a:r>
            <a:endParaRPr lang="en-US" dirty="0"/>
          </a:p>
        </p:txBody>
      </p:sp>
      <p:sp>
        <p:nvSpPr>
          <p:cNvPr id="76803" name="Rectangle 3"/>
          <p:cNvSpPr>
            <a:spLocks noGrp="1" noChangeArrowheads="1"/>
          </p:cNvSpPr>
          <p:nvPr>
            <p:ph type="body" idx="1"/>
          </p:nvPr>
        </p:nvSpPr>
        <p:spPr>
          <a:xfrm>
            <a:off x="152400" y="1219200"/>
            <a:ext cx="8915400" cy="5486400"/>
          </a:xfrm>
        </p:spPr>
        <p:txBody>
          <a:bodyPr>
            <a:normAutofit fontScale="77500" lnSpcReduction="20000"/>
          </a:bodyPr>
          <a:lstStyle/>
          <a:p>
            <a:pPr marL="0" indent="0">
              <a:buNone/>
            </a:pPr>
            <a:r>
              <a:rPr lang="en-US" sz="2800" dirty="0" smtClean="0"/>
              <a:t>Measures of </a:t>
            </a:r>
            <a:r>
              <a:rPr lang="en-US" sz="2800" dirty="0" smtClean="0">
                <a:solidFill>
                  <a:srgbClr val="FFC000"/>
                </a:solidFill>
              </a:rPr>
              <a:t>central tendency </a:t>
            </a:r>
            <a:r>
              <a:rPr lang="en-US" sz="2800" dirty="0" smtClean="0"/>
              <a:t>and measures of </a:t>
            </a:r>
            <a:r>
              <a:rPr lang="en-US" sz="2800" dirty="0" smtClean="0">
                <a:solidFill>
                  <a:srgbClr val="FFC000"/>
                </a:solidFill>
              </a:rPr>
              <a:t>dispersion </a:t>
            </a:r>
            <a:r>
              <a:rPr lang="en-US" sz="2800" dirty="0" smtClean="0"/>
              <a:t>are often computed with interval/ratio data </a:t>
            </a:r>
          </a:p>
          <a:p>
            <a:endParaRPr lang="en-US" sz="2800" dirty="0" smtClean="0"/>
          </a:p>
          <a:p>
            <a:r>
              <a:rPr lang="en-US" sz="2800" dirty="0" smtClean="0"/>
              <a:t>Measures of </a:t>
            </a:r>
            <a:r>
              <a:rPr lang="en-US" sz="2800" dirty="0" smtClean="0">
                <a:solidFill>
                  <a:srgbClr val="FFC000"/>
                </a:solidFill>
              </a:rPr>
              <a:t>Central Tendency </a:t>
            </a:r>
            <a:r>
              <a:rPr lang="en-US" sz="2800" dirty="0" smtClean="0"/>
              <a:t>(aka, the “Middle Point”) </a:t>
            </a:r>
          </a:p>
          <a:p>
            <a:pPr lvl="1"/>
            <a:r>
              <a:rPr lang="en-US" dirty="0" smtClean="0"/>
              <a:t>Mean, Median, Mode</a:t>
            </a:r>
          </a:p>
          <a:p>
            <a:pPr lvl="1"/>
            <a:r>
              <a:rPr lang="en-US" dirty="0" smtClean="0"/>
              <a:t>If your frequency distribution shows outliers, you might want to use the median instead of the mean  </a:t>
            </a:r>
          </a:p>
          <a:p>
            <a:pPr marL="342900" lvl="3" indent="-342900">
              <a:buFont typeface="Arial" pitchFamily="34" charset="0"/>
              <a:buChar char="•"/>
            </a:pPr>
            <a:endParaRPr lang="en-US" sz="2800" dirty="0" smtClean="0"/>
          </a:p>
          <a:p>
            <a:pPr marL="342900" lvl="3" indent="-342900">
              <a:buFont typeface="Arial" pitchFamily="34" charset="0"/>
              <a:buChar char="•"/>
            </a:pPr>
            <a:r>
              <a:rPr lang="en-US" sz="2800" dirty="0" smtClean="0"/>
              <a:t>Measures of </a:t>
            </a:r>
            <a:r>
              <a:rPr lang="en-US" sz="2800" dirty="0" smtClean="0">
                <a:solidFill>
                  <a:srgbClr val="FFC000"/>
                </a:solidFill>
              </a:rPr>
              <a:t>Dispersion</a:t>
            </a:r>
            <a:r>
              <a:rPr lang="en-US" sz="2800" dirty="0" smtClean="0"/>
              <a:t> (aka, How “spread out” the data are) </a:t>
            </a:r>
          </a:p>
          <a:p>
            <a:pPr marL="914400" lvl="4" indent="-457200">
              <a:buFont typeface="Calibri" pitchFamily="34" charset="0"/>
              <a:buChar char="―"/>
            </a:pPr>
            <a:r>
              <a:rPr lang="en-US" sz="2800" dirty="0" smtClean="0"/>
              <a:t>Variance, standard deviation, standard error of the mean </a:t>
            </a:r>
          </a:p>
          <a:p>
            <a:pPr marL="914400" lvl="4" indent="-457200">
              <a:buFont typeface="Calibri" pitchFamily="34" charset="0"/>
              <a:buChar char="―"/>
            </a:pPr>
            <a:r>
              <a:rPr lang="en-US" sz="2800" dirty="0" smtClean="0"/>
              <a:t>Describe how “spread out” a distribution of scores is</a:t>
            </a:r>
          </a:p>
          <a:p>
            <a:pPr marL="914400" lvl="4" indent="-457200">
              <a:buFont typeface="Calibri" pitchFamily="34" charset="0"/>
              <a:buChar char="―"/>
            </a:pPr>
            <a:r>
              <a:rPr lang="en-US" sz="2800" dirty="0" smtClean="0"/>
              <a:t>High numbers for variance and standard deviation may mean that scores are “all over the place” and do not necessarily fall close to the mean </a:t>
            </a:r>
          </a:p>
          <a:p>
            <a:pPr marL="0" lvl="3" indent="0">
              <a:buNone/>
            </a:pPr>
            <a:endParaRPr lang="en-US" sz="2800" dirty="0" smtClean="0"/>
          </a:p>
          <a:p>
            <a:pPr marL="0" lvl="3" indent="0">
              <a:buNone/>
            </a:pPr>
            <a:r>
              <a:rPr lang="en-US" sz="2800" dirty="0" smtClean="0"/>
              <a:t>In research, </a:t>
            </a:r>
            <a:r>
              <a:rPr lang="en-US" sz="2800" dirty="0" smtClean="0">
                <a:solidFill>
                  <a:srgbClr val="FFC000"/>
                </a:solidFill>
              </a:rPr>
              <a:t>means</a:t>
            </a:r>
            <a:r>
              <a:rPr lang="en-US" sz="2800" dirty="0" smtClean="0"/>
              <a:t> are usually presented along with </a:t>
            </a:r>
            <a:r>
              <a:rPr lang="en-US" sz="2800" dirty="0" smtClean="0">
                <a:solidFill>
                  <a:srgbClr val="FFC000"/>
                </a:solidFill>
              </a:rPr>
              <a:t>standard deviations </a:t>
            </a:r>
            <a:r>
              <a:rPr lang="en-US" sz="2800" dirty="0" smtClean="0"/>
              <a:t>or standard errors. </a:t>
            </a:r>
          </a:p>
          <a:p>
            <a:pPr marL="342900" lvl="3" indent="-342900">
              <a:buFont typeface="Arial" pitchFamily="34" charset="0"/>
              <a:buChar char="•"/>
            </a:pPr>
            <a:endParaRPr lang="en-US" sz="2800" dirty="0" smtClean="0"/>
          </a:p>
          <a:p>
            <a:pPr lvl="2">
              <a:lnSpc>
                <a:spcPct val="90000"/>
              </a:lnSpc>
            </a:pPr>
            <a:endParaRPr lang="en-US" sz="2800" dirty="0" smtClean="0"/>
          </a:p>
          <a:p>
            <a:pPr lvl="1"/>
            <a:endParaRPr lang="en-US" dirty="0" smtClean="0"/>
          </a:p>
          <a:p>
            <a:pPr lvl="1"/>
            <a:endParaRPr lang="en-US" dirty="0" smtClean="0"/>
          </a:p>
        </p:txBody>
      </p:sp>
    </p:spTree>
    <p:extLst>
      <p:ext uri="{BB962C8B-B14F-4D97-AF65-F5344CB8AC3E}">
        <p14:creationId xmlns:p14="http://schemas.microsoft.com/office/powerpoint/2010/main" val="15048889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INFERENTIAL STATISTICS</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marL="0" indent="0">
              <a:buNone/>
            </a:pPr>
            <a:r>
              <a:rPr lang="en-US" dirty="0" smtClean="0"/>
              <a:t>Inferential statistics can be used to prove or disprove theories, determine associations between variables, and determine if findings are significant and whether or not we can generalize from our sample to the entire population</a:t>
            </a:r>
          </a:p>
          <a:p>
            <a:pPr marL="0" indent="0">
              <a:buNone/>
            </a:pPr>
            <a:endParaRPr lang="en-US" dirty="0" smtClean="0"/>
          </a:p>
          <a:p>
            <a:pPr marL="0" indent="0">
              <a:buNone/>
            </a:pPr>
            <a:r>
              <a:rPr lang="en-US" dirty="0" smtClean="0"/>
              <a:t>The types of inferential statistics we will go over: </a:t>
            </a:r>
          </a:p>
          <a:p>
            <a:r>
              <a:rPr lang="en-US" dirty="0" smtClean="0"/>
              <a:t>Correlation </a:t>
            </a:r>
          </a:p>
          <a:p>
            <a:r>
              <a:rPr lang="en-US" dirty="0" smtClean="0"/>
              <a:t>T-tests/ANOVA</a:t>
            </a:r>
          </a:p>
          <a:p>
            <a:r>
              <a:rPr lang="en-US" dirty="0" smtClean="0"/>
              <a:t>Chi-square </a:t>
            </a:r>
          </a:p>
          <a:p>
            <a:r>
              <a:rPr lang="en-US" dirty="0" smtClean="0"/>
              <a:t>Logistic Regression </a:t>
            </a:r>
          </a:p>
        </p:txBody>
      </p:sp>
    </p:spTree>
    <p:extLst>
      <p:ext uri="{BB962C8B-B14F-4D97-AF65-F5344CB8AC3E}">
        <p14:creationId xmlns:p14="http://schemas.microsoft.com/office/powerpoint/2010/main" val="26437947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Data &amp; Analysis</a:t>
            </a:r>
            <a:endParaRPr lang="en-US" dirty="0"/>
          </a:p>
        </p:txBody>
      </p:sp>
      <p:sp>
        <p:nvSpPr>
          <p:cNvPr id="3" name="Content Placeholder 2"/>
          <p:cNvSpPr>
            <a:spLocks noGrp="1"/>
          </p:cNvSpPr>
          <p:nvPr>
            <p:ph idx="1"/>
          </p:nvPr>
        </p:nvSpPr>
        <p:spPr/>
        <p:txBody>
          <a:bodyPr>
            <a:normAutofit/>
          </a:bodyPr>
          <a:lstStyle/>
          <a:p>
            <a:r>
              <a:rPr lang="en-US" dirty="0" smtClean="0"/>
              <a:t>Analysis of Categorical/Nominal Data </a:t>
            </a:r>
          </a:p>
          <a:p>
            <a:pPr lvl="1"/>
            <a:r>
              <a:rPr lang="en-US" dirty="0" smtClean="0"/>
              <a:t>Correlation T-tests</a:t>
            </a:r>
          </a:p>
          <a:p>
            <a:pPr lvl="1"/>
            <a:r>
              <a:rPr lang="en-US" dirty="0" smtClean="0"/>
              <a:t>T-tests </a:t>
            </a:r>
          </a:p>
          <a:p>
            <a:endParaRPr lang="en-US" dirty="0" smtClean="0"/>
          </a:p>
          <a:p>
            <a:r>
              <a:rPr lang="en-US" dirty="0" smtClean="0"/>
              <a:t>Analysis of Continuous Data</a:t>
            </a:r>
          </a:p>
          <a:p>
            <a:pPr lvl="1"/>
            <a:r>
              <a:rPr lang="en-US" dirty="0" smtClean="0"/>
              <a:t>Chi-square</a:t>
            </a:r>
          </a:p>
          <a:p>
            <a:pPr lvl="1"/>
            <a:r>
              <a:rPr lang="en-US" dirty="0" smtClean="0"/>
              <a:t>Logistic Regression  </a:t>
            </a:r>
          </a:p>
        </p:txBody>
      </p:sp>
    </p:spTree>
    <p:extLst>
      <p:ext uri="{BB962C8B-B14F-4D97-AF65-F5344CB8AC3E}">
        <p14:creationId xmlns:p14="http://schemas.microsoft.com/office/powerpoint/2010/main" val="12189357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sz="2400" dirty="0" smtClean="0"/>
              <a:t>When to use it? </a:t>
            </a:r>
          </a:p>
          <a:p>
            <a:pPr lvl="1"/>
            <a:r>
              <a:rPr lang="en-US" sz="2000" dirty="0" smtClean="0">
                <a:solidFill>
                  <a:srgbClr val="92D050"/>
                </a:solidFill>
              </a:rPr>
              <a:t>When you want to know about the association or relationship between two continuous variables </a:t>
            </a:r>
          </a:p>
          <a:p>
            <a:pPr lvl="2"/>
            <a:r>
              <a:rPr lang="en-US" sz="1600" dirty="0" smtClean="0"/>
              <a:t>Ex) food intake and weight; drug dosage and blood pressure; air temperature and metabolic rate, etc. </a:t>
            </a:r>
          </a:p>
          <a:p>
            <a:pPr lvl="2"/>
            <a:endParaRPr lang="en-US" sz="1600" dirty="0" smtClean="0"/>
          </a:p>
          <a:p>
            <a:r>
              <a:rPr lang="en-US" sz="2400" dirty="0" smtClean="0"/>
              <a:t>What does it tell you? </a:t>
            </a:r>
          </a:p>
          <a:p>
            <a:pPr lvl="1"/>
            <a:r>
              <a:rPr lang="en-US" sz="1800" dirty="0" smtClean="0"/>
              <a:t>If a linear relationship exists between two variables, and how strong that relationship is </a:t>
            </a:r>
          </a:p>
          <a:p>
            <a:pPr lvl="1"/>
            <a:endParaRPr lang="en-US" sz="1800" dirty="0" smtClean="0"/>
          </a:p>
          <a:p>
            <a:r>
              <a:rPr lang="en-US" sz="2400" dirty="0" smtClean="0"/>
              <a:t>What do the results look like?</a:t>
            </a:r>
          </a:p>
          <a:p>
            <a:pPr lvl="1"/>
            <a:r>
              <a:rPr lang="en-US" sz="1800" dirty="0" smtClean="0"/>
              <a:t>The correlation coefficient = </a:t>
            </a:r>
            <a:r>
              <a:rPr lang="en-US" sz="1800" dirty="0" smtClean="0">
                <a:solidFill>
                  <a:srgbClr val="FFC000"/>
                </a:solidFill>
              </a:rPr>
              <a:t>Pearson’s </a:t>
            </a:r>
            <a:r>
              <a:rPr lang="en-US" sz="1800" i="1" dirty="0" smtClean="0">
                <a:solidFill>
                  <a:srgbClr val="FFC000"/>
                </a:solidFill>
              </a:rPr>
              <a:t>r</a:t>
            </a:r>
            <a:endParaRPr lang="en-US" sz="1800" dirty="0" smtClean="0">
              <a:solidFill>
                <a:srgbClr val="FFC000"/>
              </a:solidFill>
            </a:endParaRPr>
          </a:p>
          <a:p>
            <a:pPr lvl="1"/>
            <a:r>
              <a:rPr lang="en-US" sz="1800" dirty="0" smtClean="0"/>
              <a:t>Ranges from -1 to +1 </a:t>
            </a:r>
          </a:p>
          <a:p>
            <a:pPr lvl="1"/>
            <a:r>
              <a:rPr lang="en-US" sz="1800" dirty="0" smtClean="0"/>
              <a:t>See next slide for examples of correlation results </a:t>
            </a:r>
          </a:p>
          <a:p>
            <a:endParaRPr lang="en-US" dirty="0"/>
          </a:p>
        </p:txBody>
      </p:sp>
      <p:pic>
        <p:nvPicPr>
          <p:cNvPr id="16387" name="Picture 3" descr="C:\Users\ddavidov\AppData\Local\Microsoft\Windows\Temporary Internet Files\Content.IE5\N3L1XTC8\MC90001415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14100">
            <a:off x="5562943" y="4786956"/>
            <a:ext cx="787603" cy="932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200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a:t>
            </a:r>
            <a:endParaRPr lang="en-US" dirty="0"/>
          </a:p>
        </p:txBody>
      </p:sp>
      <p:sp>
        <p:nvSpPr>
          <p:cNvPr id="4" name="Text Placeholder 3"/>
          <p:cNvSpPr>
            <a:spLocks noGrp="1"/>
          </p:cNvSpPr>
          <p:nvPr>
            <p:ph type="body" idx="1"/>
          </p:nvPr>
        </p:nvSpPr>
        <p:spPr/>
        <p:txBody>
          <a:bodyPr/>
          <a:lstStyle/>
          <a:p>
            <a:endParaRPr lang="en-US"/>
          </a:p>
        </p:txBody>
      </p:sp>
      <p:sp>
        <p:nvSpPr>
          <p:cNvPr id="5" name="Content Placeholder 4"/>
          <p:cNvSpPr>
            <a:spLocks noGrp="1"/>
          </p:cNvSpPr>
          <p:nvPr>
            <p:ph sz="half" idx="2"/>
          </p:nvPr>
        </p:nvSpPr>
        <p:spPr/>
        <p:txBody>
          <a:bodyPr/>
          <a:lstStyle/>
          <a:p>
            <a:endParaRPr lang="en-US"/>
          </a:p>
        </p:txBody>
      </p:sp>
      <p:sp>
        <p:nvSpPr>
          <p:cNvPr id="6" name="Text Placeholder 5"/>
          <p:cNvSpPr>
            <a:spLocks noGrp="1"/>
          </p:cNvSpPr>
          <p:nvPr>
            <p:ph type="body" sz="quarter" idx="3"/>
          </p:nvPr>
        </p:nvSpPr>
        <p:spPr>
          <a:xfrm>
            <a:off x="5486400" y="1535113"/>
            <a:ext cx="3200400" cy="639762"/>
          </a:xfrm>
        </p:spPr>
        <p:txBody>
          <a:bodyPr>
            <a:normAutofit fontScale="92500" lnSpcReduction="20000"/>
          </a:bodyPr>
          <a:lstStyle/>
          <a:p>
            <a:r>
              <a:rPr lang="en-US" u="sng" dirty="0" smtClean="0"/>
              <a:t>Guide for interpreting strength of correlations: </a:t>
            </a:r>
            <a:endParaRPr lang="en-US" u="sng" dirty="0"/>
          </a:p>
        </p:txBody>
      </p:sp>
      <p:sp>
        <p:nvSpPr>
          <p:cNvPr id="7" name="Content Placeholder 6"/>
          <p:cNvSpPr>
            <a:spLocks noGrp="1"/>
          </p:cNvSpPr>
          <p:nvPr>
            <p:ph sz="quarter" idx="4"/>
          </p:nvPr>
        </p:nvSpPr>
        <p:spPr>
          <a:xfrm>
            <a:off x="5257800" y="2133600"/>
            <a:ext cx="3886200" cy="4572000"/>
          </a:xfrm>
        </p:spPr>
        <p:txBody>
          <a:bodyPr>
            <a:normAutofit/>
          </a:bodyPr>
          <a:lstStyle/>
          <a:p>
            <a:pPr lvl="1">
              <a:buFont typeface="Wingdings" pitchFamily="2" charset="2"/>
              <a:buChar char="§"/>
            </a:pPr>
            <a:r>
              <a:rPr lang="en-US" dirty="0" smtClean="0"/>
              <a:t>0 – 0.25 = Little or no relationship </a:t>
            </a:r>
          </a:p>
          <a:p>
            <a:pPr lvl="1">
              <a:buFont typeface="Wingdings" pitchFamily="2" charset="2"/>
              <a:buChar char="§"/>
            </a:pPr>
            <a:endParaRPr lang="en-US" dirty="0" smtClean="0"/>
          </a:p>
          <a:p>
            <a:pPr lvl="1">
              <a:buFont typeface="Wingdings" pitchFamily="2" charset="2"/>
              <a:buChar char="§"/>
            </a:pPr>
            <a:r>
              <a:rPr lang="en-US" dirty="0" smtClean="0"/>
              <a:t>0.25 – 0.50 = Fair degree of relationship </a:t>
            </a:r>
          </a:p>
          <a:p>
            <a:pPr lvl="1">
              <a:buFont typeface="Wingdings" pitchFamily="2" charset="2"/>
              <a:buChar char="§"/>
            </a:pPr>
            <a:endParaRPr lang="en-US" dirty="0" smtClean="0"/>
          </a:p>
          <a:p>
            <a:pPr lvl="1">
              <a:buFont typeface="Wingdings" pitchFamily="2" charset="2"/>
              <a:buChar char="§"/>
            </a:pPr>
            <a:r>
              <a:rPr lang="en-US" dirty="0" smtClean="0"/>
              <a:t>0.50 - 0.75 = Moderate degree of relationship </a:t>
            </a:r>
          </a:p>
          <a:p>
            <a:pPr lvl="1">
              <a:buFont typeface="Wingdings" pitchFamily="2" charset="2"/>
              <a:buChar char="§"/>
            </a:pPr>
            <a:endParaRPr lang="en-US" dirty="0" smtClean="0"/>
          </a:p>
          <a:p>
            <a:pPr lvl="1">
              <a:buFont typeface="Wingdings" pitchFamily="2" charset="2"/>
              <a:buChar char="§"/>
            </a:pPr>
            <a:r>
              <a:rPr lang="en-US" dirty="0" smtClean="0"/>
              <a:t>0.75 – 1.0 = Strong relationship </a:t>
            </a:r>
          </a:p>
          <a:p>
            <a:pPr lvl="1">
              <a:buFont typeface="Wingdings" pitchFamily="2" charset="2"/>
              <a:buChar char="§"/>
            </a:pPr>
            <a:endParaRPr lang="en-US" dirty="0" smtClean="0"/>
          </a:p>
          <a:p>
            <a:pPr lvl="1">
              <a:buFont typeface="Wingdings" pitchFamily="2" charset="2"/>
              <a:buChar char="§"/>
            </a:pPr>
            <a:r>
              <a:rPr lang="en-US" dirty="0" smtClean="0"/>
              <a:t>1.0 = perfect correlation</a:t>
            </a:r>
          </a:p>
          <a:p>
            <a:endParaRPr lang="en-US" dirty="0"/>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738" t="35383" r="19389" b="14843"/>
          <a:stretch/>
        </p:blipFill>
        <p:spPr bwMode="auto">
          <a:xfrm>
            <a:off x="152400" y="1524000"/>
            <a:ext cx="5334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37018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a:t>
            </a:r>
            <a:endParaRPr lang="en-US" dirty="0"/>
          </a:p>
        </p:txBody>
      </p:sp>
      <p:sp>
        <p:nvSpPr>
          <p:cNvPr id="3" name="Content Placeholder 2"/>
          <p:cNvSpPr>
            <a:spLocks noGrp="1"/>
          </p:cNvSpPr>
          <p:nvPr>
            <p:ph idx="1"/>
          </p:nvPr>
        </p:nvSpPr>
        <p:spPr>
          <a:xfrm>
            <a:off x="228600" y="1524000"/>
            <a:ext cx="8686800" cy="5410200"/>
          </a:xfrm>
        </p:spPr>
        <p:txBody>
          <a:bodyPr>
            <a:normAutofit fontScale="55000" lnSpcReduction="20000"/>
          </a:bodyPr>
          <a:lstStyle/>
          <a:p>
            <a:r>
              <a:rPr lang="en-US" sz="4400" dirty="0" smtClean="0"/>
              <a:t>How do you interpret it?</a:t>
            </a:r>
          </a:p>
          <a:p>
            <a:pPr lvl="1"/>
            <a:r>
              <a:rPr lang="en-US" sz="3600" dirty="0" smtClean="0"/>
              <a:t>If </a:t>
            </a:r>
            <a:r>
              <a:rPr lang="en-US" sz="3600" i="1" dirty="0" smtClean="0"/>
              <a:t>r </a:t>
            </a:r>
            <a:r>
              <a:rPr lang="en-US" sz="3600" dirty="0" smtClean="0"/>
              <a:t>is </a:t>
            </a:r>
            <a:r>
              <a:rPr lang="en-US" sz="3600" dirty="0" smtClean="0">
                <a:solidFill>
                  <a:srgbClr val="FFC000"/>
                </a:solidFill>
              </a:rPr>
              <a:t>positive</a:t>
            </a:r>
            <a:r>
              <a:rPr lang="en-US" sz="3600" dirty="0" smtClean="0"/>
              <a:t>, high values of one variable are associated with high values of the other variable (both go in SAME direction - ↑↑  OR  ↓↓)  </a:t>
            </a:r>
          </a:p>
          <a:p>
            <a:pPr lvl="2"/>
            <a:r>
              <a:rPr lang="en-US" sz="3300" dirty="0" smtClean="0"/>
              <a:t>Ex) </a:t>
            </a:r>
            <a:r>
              <a:rPr lang="en-US" sz="3300" dirty="0" smtClean="0">
                <a:solidFill>
                  <a:srgbClr val="92D050"/>
                </a:solidFill>
              </a:rPr>
              <a:t>Diastolic blood pressure </a:t>
            </a:r>
            <a:r>
              <a:rPr lang="en-US" sz="3300" dirty="0" smtClean="0"/>
              <a:t>tends to rise with </a:t>
            </a:r>
            <a:r>
              <a:rPr lang="en-US" sz="3300" dirty="0" smtClean="0">
                <a:solidFill>
                  <a:srgbClr val="92D050"/>
                </a:solidFill>
              </a:rPr>
              <a:t>age, </a:t>
            </a:r>
            <a:r>
              <a:rPr lang="en-US" sz="3300" dirty="0" smtClean="0"/>
              <a:t>thus the two variables are </a:t>
            </a:r>
            <a:r>
              <a:rPr lang="en-US" sz="3300" dirty="0" smtClean="0">
                <a:solidFill>
                  <a:srgbClr val="92D050"/>
                </a:solidFill>
              </a:rPr>
              <a:t>positively correlated</a:t>
            </a:r>
          </a:p>
          <a:p>
            <a:pPr lvl="1"/>
            <a:endParaRPr lang="en-US" sz="3600" dirty="0" smtClean="0"/>
          </a:p>
          <a:p>
            <a:pPr lvl="1"/>
            <a:r>
              <a:rPr lang="en-US" sz="3600" dirty="0" smtClean="0"/>
              <a:t>If r is </a:t>
            </a:r>
            <a:r>
              <a:rPr lang="en-US" sz="3600" dirty="0" smtClean="0">
                <a:solidFill>
                  <a:srgbClr val="FFC000"/>
                </a:solidFill>
              </a:rPr>
              <a:t>negative</a:t>
            </a:r>
            <a:r>
              <a:rPr lang="en-US" sz="3600" dirty="0" smtClean="0"/>
              <a:t>, low values of one variable are associated with high values of the other variable (opposite direction - ↑↓ OR ↓ ↑) </a:t>
            </a:r>
          </a:p>
          <a:p>
            <a:pPr lvl="2"/>
            <a:r>
              <a:rPr lang="en-US" sz="3600" dirty="0" smtClean="0"/>
              <a:t>Ex) </a:t>
            </a:r>
            <a:r>
              <a:rPr lang="en-US" sz="3600" dirty="0" smtClean="0">
                <a:solidFill>
                  <a:srgbClr val="92D050"/>
                </a:solidFill>
              </a:rPr>
              <a:t>Heart rate </a:t>
            </a:r>
            <a:r>
              <a:rPr lang="en-US" sz="3600" dirty="0" smtClean="0"/>
              <a:t>tends to be lower in persons who </a:t>
            </a:r>
            <a:r>
              <a:rPr lang="en-US" sz="3600" dirty="0" smtClean="0">
                <a:solidFill>
                  <a:srgbClr val="92D050"/>
                </a:solidFill>
              </a:rPr>
              <a:t>exercise frequently</a:t>
            </a:r>
            <a:r>
              <a:rPr lang="en-US" sz="3600" dirty="0" smtClean="0"/>
              <a:t>,  the two variables correlate negatively</a:t>
            </a:r>
          </a:p>
          <a:p>
            <a:pPr lvl="2"/>
            <a:endParaRPr lang="en-US" sz="3600" dirty="0" smtClean="0"/>
          </a:p>
          <a:p>
            <a:pPr lvl="1"/>
            <a:r>
              <a:rPr lang="en-US" sz="3600" dirty="0" smtClean="0"/>
              <a:t>Correlation of 0 indicates NO linear relationship </a:t>
            </a:r>
          </a:p>
          <a:p>
            <a:pPr lvl="1"/>
            <a:endParaRPr lang="en-US" sz="4200" dirty="0" smtClean="0"/>
          </a:p>
          <a:p>
            <a:r>
              <a:rPr lang="en-US" sz="4400" dirty="0" smtClean="0"/>
              <a:t>How do you report it? </a:t>
            </a:r>
          </a:p>
          <a:p>
            <a:pPr lvl="1"/>
            <a:r>
              <a:rPr lang="en-US" sz="3400" dirty="0" smtClean="0"/>
              <a:t>“Diastolic blood pressure was positively correlated </a:t>
            </a:r>
            <a:r>
              <a:rPr lang="en-US" sz="3600" dirty="0"/>
              <a:t>with age (</a:t>
            </a:r>
            <a:r>
              <a:rPr lang="en-US" sz="3600" i="1" dirty="0"/>
              <a:t>r</a:t>
            </a:r>
            <a:r>
              <a:rPr lang="en-US" sz="3600" dirty="0"/>
              <a:t> = .75, </a:t>
            </a:r>
            <a:r>
              <a:rPr lang="en-US" sz="3600" i="1" dirty="0"/>
              <a:t>p</a:t>
            </a:r>
            <a:r>
              <a:rPr lang="en-US" sz="3600" dirty="0"/>
              <a:t> &lt; . 05</a:t>
            </a:r>
            <a:r>
              <a:rPr lang="en-US" sz="3600" dirty="0" smtClean="0"/>
              <a:t>).” </a:t>
            </a:r>
            <a:endParaRPr lang="en-US" sz="3400" dirty="0" smtClean="0"/>
          </a:p>
          <a:p>
            <a:pPr marL="342900" lvl="1" indent="-342900">
              <a:buFont typeface="Arial" pitchFamily="34" charset="0"/>
              <a:buChar char="•"/>
            </a:pPr>
            <a:endParaRPr lang="en-US" dirty="0" smtClean="0"/>
          </a:p>
          <a:p>
            <a:pPr marL="0" lvl="1" indent="0">
              <a:buNone/>
            </a:pPr>
            <a:endParaRPr lang="en-US" sz="2900" dirty="0" smtClean="0"/>
          </a:p>
          <a:p>
            <a:pPr marL="0" lvl="1" indent="0" algn="ctr">
              <a:buNone/>
            </a:pPr>
            <a:r>
              <a:rPr lang="en-US" sz="2900" i="1" dirty="0" smtClean="0"/>
              <a:t>Tip: Correlation does NOT equal causation!!!  Just because two variables are highly correlated, this does NOT mean that one CAUSES the other!!! </a:t>
            </a:r>
          </a:p>
        </p:txBody>
      </p:sp>
    </p:spTree>
    <p:extLst>
      <p:ext uri="{BB962C8B-B14F-4D97-AF65-F5344CB8AC3E}">
        <p14:creationId xmlns:p14="http://schemas.microsoft.com/office/powerpoint/2010/main" val="13761483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7"/>
            <a:ext cx="8229600" cy="1143000"/>
          </a:xfrm>
        </p:spPr>
        <p:txBody>
          <a:bodyPr/>
          <a:lstStyle/>
          <a:p>
            <a:r>
              <a:rPr lang="en-US" dirty="0" smtClean="0"/>
              <a:t>T-tests </a:t>
            </a:r>
            <a:endParaRPr lang="en-US" dirty="0"/>
          </a:p>
        </p:txBody>
      </p:sp>
      <p:sp>
        <p:nvSpPr>
          <p:cNvPr id="3" name="Content Placeholder 2"/>
          <p:cNvSpPr>
            <a:spLocks noGrp="1"/>
          </p:cNvSpPr>
          <p:nvPr>
            <p:ph idx="1"/>
          </p:nvPr>
        </p:nvSpPr>
        <p:spPr>
          <a:xfrm>
            <a:off x="152400" y="1295400"/>
            <a:ext cx="8763000" cy="5486400"/>
          </a:xfrm>
        </p:spPr>
        <p:txBody>
          <a:bodyPr>
            <a:normAutofit fontScale="55000" lnSpcReduction="20000"/>
          </a:bodyPr>
          <a:lstStyle/>
          <a:p>
            <a:r>
              <a:rPr lang="en-US" sz="5100" dirty="0" smtClean="0"/>
              <a:t>When to use them?</a:t>
            </a:r>
          </a:p>
          <a:p>
            <a:pPr lvl="1"/>
            <a:r>
              <a:rPr lang="en-US" sz="4000" dirty="0" smtClean="0">
                <a:solidFill>
                  <a:srgbClr val="00B050"/>
                </a:solidFill>
              </a:rPr>
              <a:t>Paired t-tests</a:t>
            </a:r>
            <a:r>
              <a:rPr lang="en-US" sz="4000" dirty="0" smtClean="0"/>
              <a:t>: </a:t>
            </a:r>
            <a:r>
              <a:rPr lang="en-US" sz="3600" dirty="0" smtClean="0"/>
              <a:t>When comparing the MEANS of a continuous variable in </a:t>
            </a:r>
            <a:r>
              <a:rPr lang="en-US" sz="3600" dirty="0" smtClean="0">
                <a:solidFill>
                  <a:srgbClr val="FFC000"/>
                </a:solidFill>
              </a:rPr>
              <a:t>two non-independent samples</a:t>
            </a:r>
            <a:r>
              <a:rPr lang="en-US" sz="3600" dirty="0" smtClean="0"/>
              <a:t> (i.e., measurements on the same people before and after a treatment)  </a:t>
            </a:r>
          </a:p>
          <a:p>
            <a:pPr lvl="1"/>
            <a:endParaRPr lang="en-US" sz="1800" dirty="0" smtClean="0"/>
          </a:p>
          <a:p>
            <a:pPr lvl="2"/>
            <a:r>
              <a:rPr lang="en-US" sz="3500" dirty="0" smtClean="0"/>
              <a:t>Ex) Is diet X effective in lowering serum cholesterol levels in a sample of 12 people? </a:t>
            </a:r>
          </a:p>
          <a:p>
            <a:pPr lvl="2"/>
            <a:r>
              <a:rPr lang="en-US" sz="3500" dirty="0" smtClean="0"/>
              <a:t>Ex) Do patients who receive drug X have lower blood pressure after treatment then they did before treatment?</a:t>
            </a:r>
          </a:p>
          <a:p>
            <a:pPr lvl="2"/>
            <a:endParaRPr lang="en-US" sz="3400" i="1" dirty="0" smtClean="0"/>
          </a:p>
          <a:p>
            <a:pPr lvl="1"/>
            <a:r>
              <a:rPr lang="en-US" sz="4000" dirty="0" smtClean="0">
                <a:solidFill>
                  <a:srgbClr val="00B050"/>
                </a:solidFill>
              </a:rPr>
              <a:t>Independent samples t-tests</a:t>
            </a:r>
            <a:r>
              <a:rPr lang="en-US" sz="4000" dirty="0" smtClean="0"/>
              <a:t>: To compare the MEANS of a continuous variable in </a:t>
            </a:r>
            <a:r>
              <a:rPr lang="en-US" sz="4000" dirty="0" smtClean="0">
                <a:solidFill>
                  <a:srgbClr val="FFC000"/>
                </a:solidFill>
              </a:rPr>
              <a:t>TWO independent samples </a:t>
            </a:r>
            <a:r>
              <a:rPr lang="en-US" sz="4000" dirty="0" smtClean="0"/>
              <a:t>(i.e., two different groups of people) </a:t>
            </a:r>
          </a:p>
          <a:p>
            <a:pPr lvl="1"/>
            <a:endParaRPr lang="en-US" sz="1800" dirty="0" smtClean="0"/>
          </a:p>
          <a:p>
            <a:pPr lvl="2"/>
            <a:r>
              <a:rPr lang="en-US" sz="3500" dirty="0" smtClean="0"/>
              <a:t>Ex) </a:t>
            </a:r>
            <a:r>
              <a:rPr lang="en-US" sz="3500" i="1" dirty="0" smtClean="0"/>
              <a:t>Do people with diabetes have the same Systolic Blood Pressure as people without diabetes? </a:t>
            </a:r>
          </a:p>
          <a:p>
            <a:pPr lvl="2"/>
            <a:r>
              <a:rPr lang="en-US" sz="3500" dirty="0" smtClean="0"/>
              <a:t>Ex) Do patients who receive a new drug treatment have lower blood pressure than those who receive a placebo?</a:t>
            </a:r>
          </a:p>
          <a:p>
            <a:pPr lvl="2"/>
            <a:endParaRPr lang="en-US" sz="3500" dirty="0" smtClean="0"/>
          </a:p>
          <a:p>
            <a:pPr marL="0" lvl="2" indent="0" algn="ctr">
              <a:buNone/>
            </a:pPr>
            <a:r>
              <a:rPr lang="en-US" sz="2500" i="1" dirty="0" smtClean="0"/>
              <a:t>Tip: if you have &gt; 2 different groups, you use ANOVA, which compares the means of 3 or more groups </a:t>
            </a:r>
          </a:p>
          <a:p>
            <a:endParaRPr lang="en-US" sz="5100" dirty="0" smtClean="0"/>
          </a:p>
          <a:p>
            <a:pPr lvl="2"/>
            <a:endParaRPr lang="en-US" sz="3500" dirty="0" smtClean="0"/>
          </a:p>
          <a:p>
            <a:endParaRPr lang="en-US" sz="400" dirty="0" smtClean="0"/>
          </a:p>
          <a:p>
            <a:pPr marL="914400" lvl="2" indent="0">
              <a:buNone/>
            </a:pPr>
            <a:endParaRPr lang="en-US" dirty="0"/>
          </a:p>
          <a:p>
            <a:pPr marL="914400" lvl="2" indent="0">
              <a:buNone/>
            </a:pPr>
            <a:endParaRPr lang="en-US" i="1" dirty="0"/>
          </a:p>
          <a:p>
            <a:pPr lvl="2"/>
            <a:endParaRPr lang="en-US" i="1" dirty="0"/>
          </a:p>
        </p:txBody>
      </p:sp>
    </p:spTree>
    <p:extLst>
      <p:ext uri="{BB962C8B-B14F-4D97-AF65-F5344CB8AC3E}">
        <p14:creationId xmlns:p14="http://schemas.microsoft.com/office/powerpoint/2010/main" val="14012917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Preface</a:t>
            </a:r>
            <a:endParaRPr lang="en-US" dirty="0"/>
          </a:p>
        </p:txBody>
      </p:sp>
      <p:sp>
        <p:nvSpPr>
          <p:cNvPr id="3" name="Content Placeholder 2"/>
          <p:cNvSpPr>
            <a:spLocks noGrp="1"/>
          </p:cNvSpPr>
          <p:nvPr>
            <p:ph idx="1"/>
          </p:nvPr>
        </p:nvSpPr>
        <p:spPr>
          <a:xfrm>
            <a:off x="228600" y="1600200"/>
            <a:ext cx="8763000" cy="5105400"/>
          </a:xfrm>
        </p:spPr>
        <p:txBody>
          <a:bodyPr>
            <a:normAutofit lnSpcReduction="10000"/>
          </a:bodyPr>
          <a:lstStyle/>
          <a:p>
            <a:r>
              <a:rPr lang="en-US" dirty="0" smtClean="0"/>
              <a:t>The purpose of this presentation is to help you determine which statistical tests are appropriate for analyzing your data for your resident research project. It does not represent a comprehensive overview of all statistical tests and methods. </a:t>
            </a:r>
          </a:p>
          <a:p>
            <a:endParaRPr lang="en-US" dirty="0" smtClean="0"/>
          </a:p>
          <a:p>
            <a:r>
              <a:rPr lang="en-US" dirty="0" smtClean="0"/>
              <a:t>Your data may need to be analyzed using different statistical tests than are presented here, but this presentation focuses on the most common techniques. </a:t>
            </a:r>
            <a:endParaRPr lang="en-US" dirty="0"/>
          </a:p>
        </p:txBody>
      </p:sp>
    </p:spTree>
    <p:extLst>
      <p:ext uri="{BB962C8B-B14F-4D97-AF65-F5344CB8AC3E}">
        <p14:creationId xmlns:p14="http://schemas.microsoft.com/office/powerpoint/2010/main" val="423993678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T-tests </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dirty="0" smtClean="0"/>
              <a:t>What does a t-test tell you? </a:t>
            </a:r>
          </a:p>
          <a:p>
            <a:pPr lvl="1"/>
            <a:r>
              <a:rPr lang="en-US" dirty="0" smtClean="0"/>
              <a:t>If there is a statistically significant difference between the mean score (or value) of two groups (either the same group of people before and after or two different groups of people)</a:t>
            </a:r>
          </a:p>
          <a:p>
            <a:r>
              <a:rPr lang="en-US" dirty="0" smtClean="0"/>
              <a:t>What do the results look like? </a:t>
            </a:r>
          </a:p>
          <a:p>
            <a:pPr lvl="1"/>
            <a:r>
              <a:rPr lang="en-US" dirty="0" smtClean="0"/>
              <a:t>Student’s </a:t>
            </a:r>
            <a:r>
              <a:rPr lang="en-US" i="1" dirty="0" smtClean="0"/>
              <a:t>t </a:t>
            </a:r>
            <a:endParaRPr lang="en-US" dirty="0" smtClean="0"/>
          </a:p>
          <a:p>
            <a:r>
              <a:rPr lang="en-US" dirty="0" smtClean="0"/>
              <a:t>How do you interpret it?</a:t>
            </a:r>
          </a:p>
          <a:p>
            <a:pPr lvl="1"/>
            <a:r>
              <a:rPr lang="en-US" dirty="0" smtClean="0"/>
              <a:t>By looking at corresponding p-value </a:t>
            </a:r>
          </a:p>
          <a:p>
            <a:pPr lvl="2"/>
            <a:r>
              <a:rPr lang="en-US" dirty="0" smtClean="0"/>
              <a:t>If p &lt; .05, means are significantly different from each other </a:t>
            </a:r>
          </a:p>
          <a:p>
            <a:pPr lvl="2"/>
            <a:r>
              <a:rPr lang="en-US" dirty="0" smtClean="0"/>
              <a:t>If p &gt; 0.05, means are not significantly different from each other </a:t>
            </a:r>
          </a:p>
          <a:p>
            <a:endParaRPr lang="en-US" dirty="0"/>
          </a:p>
        </p:txBody>
      </p:sp>
      <p:pic>
        <p:nvPicPr>
          <p:cNvPr id="8196" name="Picture 4" descr="C:\Users\ddavidov\AppData\Local\Microsoft\Windows\Temporary Internet Files\Content.IE5\F0382YT3\MC90001415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9492">
            <a:off x="6666725" y="3587956"/>
            <a:ext cx="990600" cy="128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707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 you report t-tests</a:t>
            </a:r>
            <a:r>
              <a:rPr lang="en-US" dirty="0"/>
              <a:t> </a:t>
            </a:r>
            <a:r>
              <a:rPr lang="en-US" dirty="0" smtClean="0"/>
              <a:t>results?</a:t>
            </a:r>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14501"/>
            <a:ext cx="4267200"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382889"/>
            <a:ext cx="3810001" cy="3476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 y="5795786"/>
            <a:ext cx="6019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“As can be seen in Figure 1, specialty candidates had significantly higher scores on questions dealing with treatment than residency candidates (</a:t>
            </a:r>
            <a:r>
              <a:rPr lang="en-US" sz="1600" i="1" dirty="0" smtClean="0"/>
              <a:t>t</a:t>
            </a:r>
            <a:r>
              <a:rPr lang="en-US" sz="1600" dirty="0" smtClean="0"/>
              <a:t> = [insert t-value from stats output], </a:t>
            </a:r>
            <a:r>
              <a:rPr lang="en-US" sz="1600" i="1" dirty="0" smtClean="0"/>
              <a:t>p</a:t>
            </a:r>
            <a:r>
              <a:rPr lang="en-US" sz="1600" dirty="0" smtClean="0"/>
              <a:t> &lt; .001).  </a:t>
            </a:r>
            <a:endParaRPr lang="en-US" sz="1600" dirty="0"/>
          </a:p>
        </p:txBody>
      </p:sp>
      <p:cxnSp>
        <p:nvCxnSpPr>
          <p:cNvPr id="6" name="Straight Arrow Connector 5"/>
          <p:cNvCxnSpPr/>
          <p:nvPr/>
        </p:nvCxnSpPr>
        <p:spPr>
          <a:xfrm flipH="1" flipV="1">
            <a:off x="2743200" y="2743200"/>
            <a:ext cx="914400" cy="305258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648201" y="4823529"/>
            <a:ext cx="4305300" cy="891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“As can be seen in Figure 1, children’s mean reading performance was significantly higher on the post-tests in all four grades, ( </a:t>
            </a:r>
            <a:r>
              <a:rPr lang="en-US" sz="1400" i="1" dirty="0" smtClean="0"/>
              <a:t>t </a:t>
            </a:r>
            <a:r>
              <a:rPr lang="en-US" sz="1400" dirty="0" smtClean="0"/>
              <a:t>= [insert from stats output]</a:t>
            </a:r>
            <a:r>
              <a:rPr lang="en-US" sz="1400" i="1" dirty="0" smtClean="0"/>
              <a:t>, p </a:t>
            </a:r>
            <a:r>
              <a:rPr lang="en-US" sz="1400" dirty="0" smtClean="0"/>
              <a:t>&lt; .05)”</a:t>
            </a:r>
            <a:endParaRPr lang="en-US" sz="1400" dirty="0"/>
          </a:p>
        </p:txBody>
      </p:sp>
      <p:cxnSp>
        <p:nvCxnSpPr>
          <p:cNvPr id="19" name="Straight Arrow Connector 18"/>
          <p:cNvCxnSpPr/>
          <p:nvPr/>
        </p:nvCxnSpPr>
        <p:spPr>
          <a:xfrm flipH="1" flipV="1">
            <a:off x="2286000" y="2895600"/>
            <a:ext cx="914400" cy="305258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58213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Chi-square</a:t>
            </a:r>
            <a:endParaRPr lang="en-US" dirty="0"/>
          </a:p>
        </p:txBody>
      </p:sp>
      <p:sp>
        <p:nvSpPr>
          <p:cNvPr id="3" name="Content Placeholder 2"/>
          <p:cNvSpPr>
            <a:spLocks noGrp="1"/>
          </p:cNvSpPr>
          <p:nvPr>
            <p:ph idx="1"/>
          </p:nvPr>
        </p:nvSpPr>
        <p:spPr>
          <a:xfrm>
            <a:off x="152400" y="1219200"/>
            <a:ext cx="8839200" cy="5562600"/>
          </a:xfrm>
        </p:spPr>
        <p:txBody>
          <a:bodyPr>
            <a:normAutofit/>
          </a:bodyPr>
          <a:lstStyle/>
          <a:p>
            <a:r>
              <a:rPr lang="en-US" dirty="0" smtClean="0"/>
              <a:t>When to use it?</a:t>
            </a:r>
          </a:p>
          <a:p>
            <a:pPr lvl="1"/>
            <a:r>
              <a:rPr lang="en-US" sz="2400" dirty="0" smtClean="0"/>
              <a:t>When you want to know if there is an association between two categorical (nominal) variables (i.e., between an </a:t>
            </a:r>
            <a:r>
              <a:rPr lang="en-US" sz="2400" dirty="0" smtClean="0">
                <a:solidFill>
                  <a:srgbClr val="FFC000"/>
                </a:solidFill>
              </a:rPr>
              <a:t>exposure and outcome</a:t>
            </a:r>
            <a:r>
              <a:rPr lang="en-US" sz="2400" dirty="0" smtClean="0"/>
              <a:t>) </a:t>
            </a:r>
          </a:p>
          <a:p>
            <a:pPr lvl="2"/>
            <a:r>
              <a:rPr lang="en-US" sz="2000" dirty="0" smtClean="0"/>
              <a:t>Ex) Smoking (yes/no) and lung cancer (yes/no)</a:t>
            </a:r>
            <a:endParaRPr lang="en-US" sz="2000" dirty="0"/>
          </a:p>
          <a:p>
            <a:pPr lvl="2"/>
            <a:r>
              <a:rPr lang="en-US" sz="2000" dirty="0" smtClean="0"/>
              <a:t>Ex) Obesity (yes/no) and diabetes (yes/no) </a:t>
            </a:r>
          </a:p>
          <a:p>
            <a:r>
              <a:rPr lang="en-US" dirty="0" smtClean="0"/>
              <a:t>What does a chi-square test tell you?</a:t>
            </a:r>
          </a:p>
          <a:p>
            <a:pPr lvl="1"/>
            <a:r>
              <a:rPr lang="en-US" sz="2400" dirty="0" smtClean="0"/>
              <a:t>If the observed frequencies of occurrence in each group are significantly different from expected frequencies (i.e., a difference of proportions)</a:t>
            </a:r>
          </a:p>
          <a:p>
            <a:pPr marL="457200" lvl="1" indent="0">
              <a:buNone/>
            </a:pPr>
            <a:endParaRPr lang="en-US" sz="2400" dirty="0"/>
          </a:p>
        </p:txBody>
      </p:sp>
      <p:pic>
        <p:nvPicPr>
          <p:cNvPr id="19458" name="Picture 2" descr="C:\Users\ddavidov\AppData\Local\Microsoft\Windows\Temporary Internet Files\Content.IE5\N3L1XTC8\MC90043452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0205" y="304800"/>
            <a:ext cx="890056" cy="99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5257800"/>
            <a:ext cx="4633427"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082631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Chi-square</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What do the results look like?</a:t>
            </a:r>
          </a:p>
          <a:p>
            <a:pPr lvl="1"/>
            <a:r>
              <a:rPr lang="en-US" dirty="0" smtClean="0"/>
              <a:t>Chi-square test statistics = </a:t>
            </a:r>
            <a:r>
              <a:rPr lang="en-US" i="1" dirty="0" smtClean="0"/>
              <a:t>X</a:t>
            </a:r>
            <a:r>
              <a:rPr lang="en-US" baseline="30000" dirty="0" smtClean="0"/>
              <a:t>2</a:t>
            </a:r>
          </a:p>
          <a:p>
            <a:endParaRPr lang="en-US" dirty="0" smtClean="0"/>
          </a:p>
          <a:p>
            <a:r>
              <a:rPr lang="en-US" dirty="0" smtClean="0"/>
              <a:t>How do you interpret it? </a:t>
            </a:r>
          </a:p>
          <a:p>
            <a:pPr lvl="1"/>
            <a:r>
              <a:rPr lang="en-US" dirty="0" smtClean="0"/>
              <a:t>Usually, the higher the chi-square statistic, the greater likelihood the finding is significant, but you must look at the corresponding p-value to determine significance </a:t>
            </a:r>
          </a:p>
          <a:p>
            <a:pPr marL="0" indent="0">
              <a:buNone/>
            </a:pPr>
            <a:endParaRPr lang="en-US" sz="2200" dirty="0" smtClean="0"/>
          </a:p>
          <a:p>
            <a:pPr marL="0" indent="0" algn="ctr">
              <a:buNone/>
            </a:pPr>
            <a:r>
              <a:rPr lang="en-US" sz="1600" i="1" dirty="0" smtClean="0"/>
              <a:t>Tip: Chi square requires that there be 5 or more in each cell of a 2x2 table and 5 or more in 80% of cells in larger tables. No cells can have a zero count.</a:t>
            </a:r>
            <a:endParaRPr lang="en-US" sz="1600" i="1" dirty="0"/>
          </a:p>
        </p:txBody>
      </p:sp>
      <p:pic>
        <p:nvPicPr>
          <p:cNvPr id="5" name="Picture 2" descr="C:\Users\ddavidov\AppData\Local\Microsoft\Windows\Temporary Internet Files\Content.IE5\N3L1XTC8\MC90043452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1981200"/>
            <a:ext cx="1347256" cy="149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53285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report chi-square?</a:t>
            </a:r>
            <a:endParaRPr lang="en-US" dirty="0"/>
          </a:p>
        </p:txBody>
      </p:sp>
      <p:pic>
        <p:nvPicPr>
          <p:cNvPr id="4" name="Content Placeholder 3" descr="Google Image Result for http://www.pjms.com.pk/issues/aprjun107/fig_tab/obesity_tab2.gif - Windows Internet Explorer"/>
          <p:cNvPicPr>
            <a:picLocks noGrp="1" noChangeAspect="1"/>
          </p:cNvPicPr>
          <p:nvPr>
            <p:ph idx="1"/>
          </p:nvPr>
        </p:nvPicPr>
        <p:blipFill rotWithShape="1">
          <a:blip r:embed="rId2">
            <a:extLst>
              <a:ext uri="{28A0092B-C50C-407E-A947-70E740481C1C}">
                <a14:useLocalDpi xmlns:a14="http://schemas.microsoft.com/office/drawing/2010/main" val="0"/>
              </a:ext>
            </a:extLst>
          </a:blip>
          <a:srcRect l="3176" t="41280" r="49672" b="30286"/>
          <a:stretch/>
        </p:blipFill>
        <p:spPr>
          <a:xfrm>
            <a:off x="152400" y="1295400"/>
            <a:ext cx="5634667" cy="2621844"/>
          </a:xfrm>
        </p:spPr>
      </p:pic>
      <p:pic>
        <p:nvPicPr>
          <p:cNvPr id="5" name="Picture 4" descr="Prevalence of obesity and abdominal obesity in a sample of urban adult population within South  - Windows Internet Explorer"/>
          <p:cNvPicPr>
            <a:picLocks noChangeAspect="1"/>
          </p:cNvPicPr>
          <p:nvPr/>
        </p:nvPicPr>
        <p:blipFill rotWithShape="1">
          <a:blip r:embed="rId3">
            <a:extLst>
              <a:ext uri="{28A0092B-C50C-407E-A947-70E740481C1C}">
                <a14:useLocalDpi xmlns:a14="http://schemas.microsoft.com/office/drawing/2010/main" val="0"/>
              </a:ext>
            </a:extLst>
          </a:blip>
          <a:srcRect l="19135" t="38190" r="20279" b="10288"/>
          <a:stretch/>
        </p:blipFill>
        <p:spPr>
          <a:xfrm>
            <a:off x="4267200" y="3640667"/>
            <a:ext cx="4752622" cy="3118597"/>
          </a:xfrm>
          <a:prstGeom prst="rect">
            <a:avLst/>
          </a:prstGeom>
        </p:spPr>
      </p:pic>
      <p:sp>
        <p:nvSpPr>
          <p:cNvPr id="6" name="Rectangle 5"/>
          <p:cNvSpPr/>
          <p:nvPr/>
        </p:nvSpPr>
        <p:spPr>
          <a:xfrm>
            <a:off x="76200" y="4368842"/>
            <a:ext cx="39624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p>
          <a:p>
            <a:endParaRPr lang="en-US" sz="1600" dirty="0"/>
          </a:p>
          <a:p>
            <a:r>
              <a:rPr lang="en-US" sz="1600" i="1" dirty="0" smtClean="0"/>
              <a:t>“Distribution of obesity by gender showed that 171 (38.9%) and 75 (17%) of women were overweight and obese (Type I &amp;II), respectively. Whilst 118 (37.3%) and 12 (3.8%) of men were overweight and obese (Type I &amp; II), respectively (Table-II). </a:t>
            </a:r>
          </a:p>
          <a:p>
            <a:r>
              <a:rPr lang="en-US" sz="1600" i="1" dirty="0" smtClean="0"/>
              <a:t>The Chi square test shows that these differences are statistically significant (p&lt;0.001).” </a:t>
            </a:r>
            <a:r>
              <a:rPr lang="en-US" dirty="0" smtClean="0"/>
              <a:t/>
            </a:r>
            <a:br>
              <a:rPr lang="en-US" dirty="0" smtClean="0"/>
            </a:br>
            <a:endParaRPr lang="en-US" dirty="0" smtClean="0"/>
          </a:p>
          <a:p>
            <a:pPr algn="ctr"/>
            <a:endParaRPr lang="en-US" dirty="0"/>
          </a:p>
        </p:txBody>
      </p:sp>
      <p:sp>
        <p:nvSpPr>
          <p:cNvPr id="8" name="Rectangle 7"/>
          <p:cNvSpPr/>
          <p:nvPr/>
        </p:nvSpPr>
        <p:spPr>
          <a:xfrm>
            <a:off x="5943600" y="1524000"/>
            <a:ext cx="28956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a:t>
            </a:r>
            <a:r>
              <a:rPr lang="en-US" sz="1600" i="1" dirty="0" smtClean="0"/>
              <a:t>248 (56.4%) of women and 52 (16.6%) of men had abdominal obesity (Fig-2). The Chi square test shows that these differences are statistically significant (p&lt;0.001).”</a:t>
            </a:r>
            <a:endParaRPr lang="en-US" sz="1600" i="1" dirty="0"/>
          </a:p>
        </p:txBody>
      </p:sp>
      <p:cxnSp>
        <p:nvCxnSpPr>
          <p:cNvPr id="10" name="Straight Arrow Connector 9"/>
          <p:cNvCxnSpPr/>
          <p:nvPr/>
        </p:nvCxnSpPr>
        <p:spPr>
          <a:xfrm flipV="1">
            <a:off x="838200" y="3810000"/>
            <a:ext cx="152400" cy="55884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048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736975"/>
            <a:ext cx="28098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807540">
            <a:off x="6643091" y="3357524"/>
            <a:ext cx="366903" cy="122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42972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 Regression</a:t>
            </a:r>
            <a:endParaRPr lang="en-US" dirty="0"/>
          </a:p>
        </p:txBody>
      </p:sp>
      <p:sp>
        <p:nvSpPr>
          <p:cNvPr id="3" name="Content Placeholder 2"/>
          <p:cNvSpPr>
            <a:spLocks noGrp="1"/>
          </p:cNvSpPr>
          <p:nvPr>
            <p:ph idx="1"/>
          </p:nvPr>
        </p:nvSpPr>
        <p:spPr>
          <a:xfrm>
            <a:off x="457200" y="1371600"/>
            <a:ext cx="8229600" cy="4953000"/>
          </a:xfrm>
        </p:spPr>
        <p:txBody>
          <a:bodyPr>
            <a:normAutofit fontScale="85000" lnSpcReduction="20000"/>
          </a:bodyPr>
          <a:lstStyle/>
          <a:p>
            <a:r>
              <a:rPr lang="en-US" dirty="0" smtClean="0"/>
              <a:t>When to use it? </a:t>
            </a:r>
          </a:p>
          <a:p>
            <a:pPr lvl="1"/>
            <a:r>
              <a:rPr lang="en-US" dirty="0" smtClean="0"/>
              <a:t>When you want to measure the </a:t>
            </a:r>
            <a:r>
              <a:rPr lang="en-US" dirty="0" smtClean="0">
                <a:solidFill>
                  <a:srgbClr val="FFFF00"/>
                </a:solidFill>
              </a:rPr>
              <a:t>strength and direction of the association </a:t>
            </a:r>
            <a:r>
              <a:rPr lang="en-US" dirty="0" smtClean="0"/>
              <a:t>between two variables, where the dependent or </a:t>
            </a:r>
            <a:r>
              <a:rPr lang="en-US" dirty="0" smtClean="0">
                <a:solidFill>
                  <a:srgbClr val="92D050"/>
                </a:solidFill>
              </a:rPr>
              <a:t>outcome variable is categorical </a:t>
            </a:r>
            <a:r>
              <a:rPr lang="en-US" dirty="0" smtClean="0"/>
              <a:t>(e.g., yes/no)</a:t>
            </a:r>
          </a:p>
          <a:p>
            <a:pPr lvl="1"/>
            <a:r>
              <a:rPr lang="en-US" dirty="0" smtClean="0"/>
              <a:t>When you want to </a:t>
            </a:r>
            <a:r>
              <a:rPr lang="en-US" dirty="0" smtClean="0">
                <a:solidFill>
                  <a:srgbClr val="FFC000"/>
                </a:solidFill>
              </a:rPr>
              <a:t>predict the likelihood of an outcome </a:t>
            </a:r>
            <a:r>
              <a:rPr lang="en-US" dirty="0" smtClean="0"/>
              <a:t>while controlling for confounders </a:t>
            </a:r>
          </a:p>
          <a:p>
            <a:pPr lvl="2"/>
            <a:r>
              <a:rPr lang="en-US" dirty="0" smtClean="0"/>
              <a:t>Ex) examine the relationship between health behavior (smoking, exercise, low-fat diet) and arthritis (arthritis vs. no arthritis)  </a:t>
            </a:r>
          </a:p>
          <a:p>
            <a:pPr lvl="2"/>
            <a:r>
              <a:rPr lang="en-US" dirty="0" smtClean="0"/>
              <a:t>Ex) Predict the probability of stroke in relation to gender while controlling for age or hypertension </a:t>
            </a:r>
          </a:p>
          <a:p>
            <a:pPr lvl="1"/>
            <a:endParaRPr lang="en-US" dirty="0" smtClean="0"/>
          </a:p>
          <a:p>
            <a:r>
              <a:rPr lang="en-US" dirty="0" smtClean="0"/>
              <a:t>What does it tell you? </a:t>
            </a:r>
          </a:p>
          <a:p>
            <a:pPr lvl="1"/>
            <a:r>
              <a:rPr lang="en-US" dirty="0" smtClean="0"/>
              <a:t>The odds of an event occurring</a:t>
            </a:r>
            <a:r>
              <a:rPr lang="en-US" dirty="0" smtClean="0">
                <a:sym typeface="Wingdings" pitchFamily="2" charset="2"/>
              </a:rPr>
              <a:t> T</a:t>
            </a:r>
            <a:r>
              <a:rPr lang="en-US" dirty="0" smtClean="0"/>
              <a:t>he probability of the outcome event occurring divided by the probability of it not occurring</a:t>
            </a:r>
          </a:p>
          <a:p>
            <a:endParaRPr lang="en-US" dirty="0" smtClean="0"/>
          </a:p>
        </p:txBody>
      </p:sp>
    </p:spTree>
    <p:extLst>
      <p:ext uri="{BB962C8B-B14F-4D97-AF65-F5344CB8AC3E}">
        <p14:creationId xmlns:p14="http://schemas.microsoft.com/office/powerpoint/2010/main" val="392119822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 Regression </a:t>
            </a:r>
            <a:endParaRPr lang="en-US" dirty="0"/>
          </a:p>
        </p:txBody>
      </p:sp>
      <p:sp>
        <p:nvSpPr>
          <p:cNvPr id="3" name="Content Placeholder 2"/>
          <p:cNvSpPr>
            <a:spLocks noGrp="1"/>
          </p:cNvSpPr>
          <p:nvPr>
            <p:ph idx="1"/>
          </p:nvPr>
        </p:nvSpPr>
        <p:spPr>
          <a:xfrm>
            <a:off x="457200" y="1600200"/>
            <a:ext cx="8229600" cy="5105400"/>
          </a:xfrm>
        </p:spPr>
        <p:txBody>
          <a:bodyPr>
            <a:normAutofit fontScale="70000" lnSpcReduction="20000"/>
          </a:bodyPr>
          <a:lstStyle/>
          <a:p>
            <a:r>
              <a:rPr lang="en-US" dirty="0" smtClean="0"/>
              <a:t>What do the results look like?</a:t>
            </a:r>
          </a:p>
          <a:p>
            <a:pPr marL="742950" lvl="2" indent="-342900"/>
            <a:r>
              <a:rPr lang="en-US" dirty="0" smtClean="0"/>
              <a:t>Odds Ratios (OR) &amp; 95% Confidence Intervals (CI) </a:t>
            </a:r>
          </a:p>
          <a:p>
            <a:endParaRPr lang="en-US" dirty="0" smtClean="0"/>
          </a:p>
          <a:p>
            <a:r>
              <a:rPr lang="en-US" dirty="0" smtClean="0"/>
              <a:t>How do you interpret the results? </a:t>
            </a:r>
          </a:p>
          <a:p>
            <a:pPr lvl="1"/>
            <a:r>
              <a:rPr lang="en-US" dirty="0" smtClean="0"/>
              <a:t>Significance can be inferred using by looking at confidence intervals: </a:t>
            </a:r>
          </a:p>
          <a:p>
            <a:pPr lvl="2"/>
            <a:r>
              <a:rPr lang="en-US" dirty="0" smtClean="0"/>
              <a:t>If the confidence interval does not cross 1 (e.g., 0.04 – 0.08 or 1.50 – 3.49), then the result is significant </a:t>
            </a:r>
          </a:p>
          <a:p>
            <a:pPr lvl="2"/>
            <a:endParaRPr lang="en-US" dirty="0" smtClean="0"/>
          </a:p>
          <a:p>
            <a:pPr lvl="1"/>
            <a:r>
              <a:rPr lang="en-US" dirty="0" smtClean="0">
                <a:solidFill>
                  <a:srgbClr val="92D050"/>
                </a:solidFill>
              </a:rPr>
              <a:t>If OR &gt; 1 </a:t>
            </a:r>
            <a:r>
              <a:rPr lang="en-US" dirty="0" smtClean="0">
                <a:sym typeface="Wingdings" pitchFamily="2" charset="2"/>
              </a:rPr>
              <a:t> The outcome is that many times MORE likely to occur</a:t>
            </a:r>
          </a:p>
          <a:p>
            <a:pPr lvl="2"/>
            <a:r>
              <a:rPr lang="en-US" dirty="0" smtClean="0">
                <a:sym typeface="Wingdings" pitchFamily="2" charset="2"/>
              </a:rPr>
              <a:t>The independent variable may be a RISK FACTOR </a:t>
            </a:r>
            <a:endParaRPr lang="en-US" dirty="0" smtClean="0"/>
          </a:p>
          <a:p>
            <a:pPr lvl="2"/>
            <a:r>
              <a:rPr lang="en-US" dirty="0" smtClean="0"/>
              <a:t>1.50 = 50% more likely to experience event or 50% more at risk </a:t>
            </a:r>
          </a:p>
          <a:p>
            <a:pPr lvl="2"/>
            <a:r>
              <a:rPr lang="en-US" dirty="0" smtClean="0"/>
              <a:t>2.0 = twice as likely </a:t>
            </a:r>
          </a:p>
          <a:p>
            <a:pPr lvl="2"/>
            <a:r>
              <a:rPr lang="en-US" dirty="0" smtClean="0"/>
              <a:t>1.33 = 33% more likely </a:t>
            </a:r>
          </a:p>
          <a:p>
            <a:pPr lvl="2"/>
            <a:endParaRPr lang="en-US" dirty="0" smtClean="0"/>
          </a:p>
          <a:p>
            <a:pPr lvl="1"/>
            <a:r>
              <a:rPr lang="en-US" dirty="0" smtClean="0">
                <a:solidFill>
                  <a:srgbClr val="92D050"/>
                </a:solidFill>
              </a:rPr>
              <a:t>If OR &lt; 1</a:t>
            </a:r>
            <a:r>
              <a:rPr lang="en-US" dirty="0"/>
              <a:t> </a:t>
            </a:r>
            <a:r>
              <a:rPr lang="en-US" dirty="0" smtClean="0">
                <a:sym typeface="Wingdings" pitchFamily="2" charset="2"/>
              </a:rPr>
              <a:t> The outcome is that many times LESS likely to occur </a:t>
            </a:r>
          </a:p>
          <a:p>
            <a:pPr lvl="2"/>
            <a:r>
              <a:rPr lang="en-US" dirty="0" smtClean="0">
                <a:sym typeface="Wingdings" pitchFamily="2" charset="2"/>
              </a:rPr>
              <a:t>The independent variable may be a PROTECTIVE FACTOR </a:t>
            </a:r>
          </a:p>
          <a:p>
            <a:pPr lvl="2"/>
            <a:r>
              <a:rPr lang="en-US" dirty="0" smtClean="0"/>
              <a:t>0.50 = 50% less likely to experience the event </a:t>
            </a:r>
          </a:p>
          <a:p>
            <a:pPr lvl="2"/>
            <a:r>
              <a:rPr lang="en-US" dirty="0" smtClean="0"/>
              <a:t>0.75 = 25% less likely </a:t>
            </a:r>
          </a:p>
          <a:p>
            <a:endParaRPr lang="en-US" dirty="0" smtClean="0"/>
          </a:p>
          <a:p>
            <a:pPr lvl="1"/>
            <a:endParaRPr lang="en-US" dirty="0"/>
          </a:p>
        </p:txBody>
      </p:sp>
    </p:spTree>
    <p:extLst>
      <p:ext uri="{BB962C8B-B14F-4D97-AF65-F5344CB8AC3E}">
        <p14:creationId xmlns:p14="http://schemas.microsoft.com/office/powerpoint/2010/main" val="386895568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143000"/>
          </a:xfrm>
        </p:spPr>
        <p:txBody>
          <a:bodyPr>
            <a:normAutofit fontScale="90000"/>
          </a:bodyPr>
          <a:lstStyle/>
          <a:p>
            <a:r>
              <a:rPr lang="en-US" dirty="0" smtClean="0"/>
              <a:t>How do you report Logistic Regression?</a:t>
            </a:r>
            <a:endParaRPr lang="en-US" dirty="0"/>
          </a:p>
        </p:txBody>
      </p:sp>
      <p:pic>
        <p:nvPicPr>
          <p:cNvPr id="4" name="Content Placeholder 3" descr="Lipid lowering drugs prescription and the risk of peripheral neuropathy: an exploratory case-co - Windows Internet Explorer"/>
          <p:cNvPicPr>
            <a:picLocks noGrp="1" noChangeAspect="1"/>
          </p:cNvPicPr>
          <p:nvPr>
            <p:ph idx="1"/>
          </p:nvPr>
        </p:nvPicPr>
        <p:blipFill rotWithShape="1">
          <a:blip r:embed="rId2">
            <a:extLst>
              <a:ext uri="{28A0092B-C50C-407E-A947-70E740481C1C}">
                <a14:useLocalDpi xmlns:a14="http://schemas.microsoft.com/office/drawing/2010/main" val="0"/>
              </a:ext>
            </a:extLst>
          </a:blip>
          <a:srcRect l="2540" t="29965" r="30749" b="8925"/>
          <a:stretch/>
        </p:blipFill>
        <p:spPr>
          <a:xfrm>
            <a:off x="76201" y="1219200"/>
            <a:ext cx="5486400" cy="3877887"/>
          </a:xfrm>
          <a:ln w="9525">
            <a:solidFill>
              <a:schemeClr val="tx1"/>
            </a:solidFill>
          </a:ln>
        </p:spPr>
      </p:pic>
      <p:sp>
        <p:nvSpPr>
          <p:cNvPr id="6" name="Rectangle 5"/>
          <p:cNvSpPr/>
          <p:nvPr/>
        </p:nvSpPr>
        <p:spPr>
          <a:xfrm>
            <a:off x="1143000" y="5181600"/>
            <a:ext cx="7543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“Table 3 shows the effects of both statins and fibrates adjusted for the concomitant conditions on the risk of peripheral neuropathy. With the exception of connective tissue disease, significant </a:t>
            </a:r>
            <a:r>
              <a:rPr lang="en-US" sz="1600" u="sng" dirty="0" smtClean="0"/>
              <a:t>increased risks </a:t>
            </a:r>
            <a:r>
              <a:rPr lang="en-US" sz="1600" dirty="0" smtClean="0"/>
              <a:t>were observed for all the other concomitant conditions. Odds ratios associated with both statins and fibrates were also significant.”  </a:t>
            </a:r>
            <a:endParaRPr lang="en-US" sz="1600" dirty="0"/>
          </a:p>
        </p:txBody>
      </p:sp>
      <p:sp>
        <p:nvSpPr>
          <p:cNvPr id="7" name="Left Arrow 6"/>
          <p:cNvSpPr/>
          <p:nvPr/>
        </p:nvSpPr>
        <p:spPr>
          <a:xfrm>
            <a:off x="5181600" y="3429000"/>
            <a:ext cx="2590800" cy="147037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Confidence Interval crosses 1 </a:t>
            </a:r>
            <a:r>
              <a:rPr lang="en-US" sz="1400" dirty="0" smtClean="0">
                <a:sym typeface="Wingdings" pitchFamily="2" charset="2"/>
              </a:rPr>
              <a:t> </a:t>
            </a:r>
            <a:r>
              <a:rPr lang="en-US" sz="1400" dirty="0" smtClean="0"/>
              <a:t>NOT SIGNIFICANT !!!</a:t>
            </a:r>
            <a:endParaRPr lang="en-US" sz="1400" dirty="0"/>
          </a:p>
        </p:txBody>
      </p:sp>
      <p:sp>
        <p:nvSpPr>
          <p:cNvPr id="8" name="Right Arrow 7"/>
          <p:cNvSpPr/>
          <p:nvPr/>
        </p:nvSpPr>
        <p:spPr>
          <a:xfrm>
            <a:off x="1828800" y="2463800"/>
            <a:ext cx="1600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49% increased risk </a:t>
            </a:r>
            <a:endParaRPr lang="en-US" sz="1200" dirty="0"/>
          </a:p>
        </p:txBody>
      </p:sp>
      <p:sp>
        <p:nvSpPr>
          <p:cNvPr id="9" name="Rectangle 8"/>
          <p:cNvSpPr/>
          <p:nvPr/>
        </p:nvSpPr>
        <p:spPr>
          <a:xfrm>
            <a:off x="5867400" y="1447800"/>
            <a:ext cx="2819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Those taking lipid lowering drugs had greater risk for neuropathy</a:t>
            </a:r>
            <a:endParaRPr lang="en-US" dirty="0"/>
          </a:p>
        </p:txBody>
      </p:sp>
      <p:sp>
        <p:nvSpPr>
          <p:cNvPr id="12" name="Right Brace 11"/>
          <p:cNvSpPr/>
          <p:nvPr/>
        </p:nvSpPr>
        <p:spPr>
          <a:xfrm>
            <a:off x="1981200" y="3073400"/>
            <a:ext cx="304800" cy="1090789"/>
          </a:xfrm>
          <a:prstGeom prst="rightBrace">
            <a:avLst/>
          </a:prstGeom>
          <a:noFill/>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3" name="TextBox 12"/>
          <p:cNvSpPr txBox="1"/>
          <p:nvPr/>
        </p:nvSpPr>
        <p:spPr>
          <a:xfrm>
            <a:off x="2286000" y="3352800"/>
            <a:ext cx="1371600" cy="523220"/>
          </a:xfrm>
          <a:prstGeom prst="rect">
            <a:avLst/>
          </a:prstGeom>
          <a:noFill/>
        </p:spPr>
        <p:txBody>
          <a:bodyPr wrap="square" rtlCol="0">
            <a:spAutoFit/>
          </a:bodyPr>
          <a:lstStyle/>
          <a:p>
            <a:r>
              <a:rPr lang="en-US" sz="1400" dirty="0" smtClean="0">
                <a:solidFill>
                  <a:schemeClr val="bg1"/>
                </a:solidFill>
              </a:rPr>
              <a:t>control </a:t>
            </a:r>
          </a:p>
          <a:p>
            <a:r>
              <a:rPr lang="en-US" sz="1400" dirty="0" smtClean="0">
                <a:solidFill>
                  <a:schemeClr val="bg1"/>
                </a:solidFill>
              </a:rPr>
              <a:t>variables </a:t>
            </a:r>
            <a:endParaRPr lang="en-US" sz="1400" dirty="0">
              <a:solidFill>
                <a:schemeClr val="bg1"/>
              </a:solidFill>
            </a:endParaRPr>
          </a:p>
        </p:txBody>
      </p:sp>
    </p:spTree>
    <p:extLst>
      <p:ext uri="{BB962C8B-B14F-4D97-AF65-F5344CB8AC3E}">
        <p14:creationId xmlns:p14="http://schemas.microsoft.com/office/powerpoint/2010/main" val="411761169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Statistical Tests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182055527"/>
              </p:ext>
            </p:extLst>
          </p:nvPr>
        </p:nvGraphicFramePr>
        <p:xfrm>
          <a:off x="228600" y="1447800"/>
          <a:ext cx="8686800" cy="5148211"/>
        </p:xfrm>
        <a:graphic>
          <a:graphicData uri="http://schemas.openxmlformats.org/drawingml/2006/table">
            <a:tbl>
              <a:tblPr firstRow="1" bandRow="1">
                <a:tableStyleId>{35758FB7-9AC5-4552-8A53-C91805E547FA}</a:tableStyleId>
              </a:tblPr>
              <a:tblGrid>
                <a:gridCol w="1676400"/>
                <a:gridCol w="2362200"/>
                <a:gridCol w="1828800"/>
                <a:gridCol w="2819400"/>
              </a:tblGrid>
              <a:tr h="388950">
                <a:tc>
                  <a:txBody>
                    <a:bodyPr/>
                    <a:lstStyle/>
                    <a:p>
                      <a:r>
                        <a:rPr lang="en-US" dirty="0" smtClean="0"/>
                        <a:t>Statistic Test</a:t>
                      </a:r>
                      <a:endParaRPr lang="en-US" dirty="0"/>
                    </a:p>
                  </a:txBody>
                  <a:tcPr/>
                </a:tc>
                <a:tc>
                  <a:txBody>
                    <a:bodyPr/>
                    <a:lstStyle/>
                    <a:p>
                      <a:r>
                        <a:rPr lang="en-US" dirty="0" smtClean="0"/>
                        <a:t>Type</a:t>
                      </a:r>
                      <a:r>
                        <a:rPr lang="en-US" baseline="0" dirty="0" smtClean="0"/>
                        <a:t> of Data Needed</a:t>
                      </a:r>
                      <a:endParaRPr lang="en-US" dirty="0"/>
                    </a:p>
                  </a:txBody>
                  <a:tcPr/>
                </a:tc>
                <a:tc>
                  <a:txBody>
                    <a:bodyPr/>
                    <a:lstStyle/>
                    <a:p>
                      <a:r>
                        <a:rPr lang="en-US" dirty="0" smtClean="0"/>
                        <a:t>Test Statistic</a:t>
                      </a:r>
                      <a:r>
                        <a:rPr lang="en-US" baseline="0" dirty="0" smtClean="0"/>
                        <a:t> </a:t>
                      </a:r>
                      <a:endParaRPr lang="en-US" dirty="0"/>
                    </a:p>
                  </a:txBody>
                  <a:tcPr/>
                </a:tc>
                <a:tc>
                  <a:txBody>
                    <a:bodyPr/>
                    <a:lstStyle/>
                    <a:p>
                      <a:r>
                        <a:rPr lang="en-US" dirty="0" smtClean="0"/>
                        <a:t>Example</a:t>
                      </a:r>
                      <a:endParaRPr lang="en-US" dirty="0"/>
                    </a:p>
                  </a:txBody>
                  <a:tcPr/>
                </a:tc>
              </a:tr>
              <a:tr h="754050">
                <a:tc>
                  <a:txBody>
                    <a:bodyPr/>
                    <a:lstStyle/>
                    <a:p>
                      <a:r>
                        <a:rPr lang="en-US" sz="1800" b="1" dirty="0" smtClean="0">
                          <a:latin typeface="+mn-lt"/>
                        </a:rPr>
                        <a:t>Correlation</a:t>
                      </a:r>
                      <a:endParaRPr lang="en-US" sz="1800" b="1" dirty="0">
                        <a:latin typeface="+mn-lt"/>
                      </a:endParaRPr>
                    </a:p>
                  </a:txBody>
                  <a:tcPr/>
                </a:tc>
                <a:tc>
                  <a:txBody>
                    <a:bodyPr/>
                    <a:lstStyle/>
                    <a:p>
                      <a:r>
                        <a:rPr lang="en-US" sz="1800" dirty="0" smtClean="0">
                          <a:latin typeface="+mn-lt"/>
                        </a:rPr>
                        <a:t>Two continuous</a:t>
                      </a:r>
                      <a:r>
                        <a:rPr lang="en-US" sz="1800" baseline="0" dirty="0" smtClean="0">
                          <a:latin typeface="+mn-lt"/>
                        </a:rPr>
                        <a:t> variables </a:t>
                      </a:r>
                      <a:endParaRPr lang="en-US" sz="1800" dirty="0">
                        <a:latin typeface="+mn-lt"/>
                      </a:endParaRPr>
                    </a:p>
                  </a:txBody>
                  <a:tcPr/>
                </a:tc>
                <a:tc>
                  <a:txBody>
                    <a:bodyPr/>
                    <a:lstStyle/>
                    <a:p>
                      <a:r>
                        <a:rPr lang="en-US" sz="1800" dirty="0" smtClean="0">
                          <a:latin typeface="+mn-lt"/>
                        </a:rPr>
                        <a:t>Pearson’s r</a:t>
                      </a:r>
                      <a:endParaRPr lang="en-US" sz="1800" i="1" dirty="0">
                        <a:latin typeface="+mn-lt"/>
                      </a:endParaRPr>
                    </a:p>
                  </a:txBody>
                  <a:tcPr/>
                </a:tc>
                <a:tc>
                  <a:txBody>
                    <a:bodyPr/>
                    <a:lstStyle/>
                    <a:p>
                      <a:r>
                        <a:rPr lang="en-US" sz="1800" i="0" dirty="0" smtClean="0">
                          <a:latin typeface="+mn-lt"/>
                        </a:rPr>
                        <a:t>Are blood pressure and weight correlated? </a:t>
                      </a:r>
                      <a:endParaRPr lang="en-US" sz="1800" i="0" dirty="0">
                        <a:latin typeface="+mn-lt"/>
                      </a:endParaRPr>
                    </a:p>
                  </a:txBody>
                  <a:tcPr/>
                </a:tc>
              </a:tr>
              <a:tr h="1295400">
                <a:tc>
                  <a:txBody>
                    <a:bodyPr/>
                    <a:lstStyle/>
                    <a:p>
                      <a:r>
                        <a:rPr lang="en-US" sz="1800" b="1" dirty="0" smtClean="0">
                          <a:latin typeface="+mn-lt"/>
                        </a:rPr>
                        <a:t>T-tests/ANOVA</a:t>
                      </a:r>
                      <a:endParaRPr lang="en-US" sz="1800" b="1" dirty="0">
                        <a:latin typeface="+mn-lt"/>
                      </a:endParaRPr>
                    </a:p>
                  </a:txBody>
                  <a:tcPr/>
                </a:tc>
                <a:tc>
                  <a:txBody>
                    <a:bodyPr/>
                    <a:lstStyle/>
                    <a:p>
                      <a:r>
                        <a:rPr lang="en-US" sz="1800" dirty="0" smtClean="0">
                          <a:latin typeface="+mn-lt"/>
                        </a:rPr>
                        <a:t>Means</a:t>
                      </a:r>
                      <a:r>
                        <a:rPr lang="en-US" sz="1800" baseline="0" dirty="0" smtClean="0">
                          <a:latin typeface="+mn-lt"/>
                        </a:rPr>
                        <a:t> from a continuous variable taken from two or more groups </a:t>
                      </a:r>
                      <a:endParaRPr lang="en-US" sz="1800" dirty="0">
                        <a:latin typeface="+mn-lt"/>
                      </a:endParaRPr>
                    </a:p>
                  </a:txBody>
                  <a:tcPr/>
                </a:tc>
                <a:tc>
                  <a:txBody>
                    <a:bodyPr/>
                    <a:lstStyle/>
                    <a:p>
                      <a:r>
                        <a:rPr lang="en-US" sz="1800" dirty="0" smtClean="0">
                          <a:latin typeface="+mn-lt"/>
                        </a:rPr>
                        <a:t>Student’s </a:t>
                      </a:r>
                      <a:r>
                        <a:rPr lang="en-US" sz="1800" i="1" dirty="0" smtClean="0">
                          <a:latin typeface="+mn-lt"/>
                        </a:rPr>
                        <a:t>t</a:t>
                      </a:r>
                      <a:endParaRPr lang="en-US" sz="1800" i="1" dirty="0">
                        <a:latin typeface="+mn-lt"/>
                      </a:endParaRPr>
                    </a:p>
                  </a:txBody>
                  <a:tcPr/>
                </a:tc>
                <a:tc>
                  <a:txBody>
                    <a:bodyPr/>
                    <a:lstStyle/>
                    <a:p>
                      <a:r>
                        <a:rPr lang="en-US" sz="1800" i="0" dirty="0" smtClean="0">
                          <a:latin typeface="+mn-lt"/>
                        </a:rPr>
                        <a:t>Do normal weight (group 1)</a:t>
                      </a:r>
                      <a:r>
                        <a:rPr lang="en-US" sz="1800" i="0" baseline="0" dirty="0" smtClean="0">
                          <a:latin typeface="+mn-lt"/>
                        </a:rPr>
                        <a:t> patients have lower blood pressure than obese patients (group 2)? </a:t>
                      </a:r>
                      <a:endParaRPr lang="en-US" sz="1800" i="0" dirty="0">
                        <a:latin typeface="+mn-lt"/>
                      </a:endParaRPr>
                    </a:p>
                  </a:txBody>
                  <a:tcPr/>
                </a:tc>
              </a:tr>
              <a:tr h="671338">
                <a:tc>
                  <a:txBody>
                    <a:bodyPr/>
                    <a:lstStyle/>
                    <a:p>
                      <a:r>
                        <a:rPr lang="en-US" sz="1800" b="1" dirty="0" smtClean="0">
                          <a:latin typeface="+mn-lt"/>
                        </a:rPr>
                        <a:t>Chi-square</a:t>
                      </a:r>
                      <a:endParaRPr lang="en-US" sz="1800" b="1" dirty="0">
                        <a:latin typeface="+mn-lt"/>
                      </a:endParaRPr>
                    </a:p>
                  </a:txBody>
                  <a:tcPr/>
                </a:tc>
                <a:tc>
                  <a:txBody>
                    <a:bodyPr/>
                    <a:lstStyle/>
                    <a:p>
                      <a:r>
                        <a:rPr lang="en-US" sz="1800" dirty="0" smtClean="0">
                          <a:latin typeface="+mn-lt"/>
                        </a:rPr>
                        <a:t>Two categorical</a:t>
                      </a:r>
                      <a:r>
                        <a:rPr lang="en-US" sz="1800" baseline="0" dirty="0" smtClean="0">
                          <a:latin typeface="+mn-lt"/>
                        </a:rPr>
                        <a:t> variables </a:t>
                      </a:r>
                      <a:endParaRPr lang="en-US" sz="1800" dirty="0">
                        <a:latin typeface="+mn-lt"/>
                      </a:endParaRPr>
                    </a:p>
                  </a:txBody>
                  <a:tcPr/>
                </a:tc>
                <a:tc>
                  <a:txBody>
                    <a:bodyPr/>
                    <a:lstStyle/>
                    <a:p>
                      <a:r>
                        <a:rPr lang="en-US" sz="1800" dirty="0" smtClean="0">
                          <a:latin typeface="+mn-lt"/>
                        </a:rPr>
                        <a:t>Chi-square</a:t>
                      </a:r>
                      <a:r>
                        <a:rPr lang="en-US" sz="1800" baseline="0" dirty="0" smtClean="0">
                          <a:latin typeface="+mn-lt"/>
                        </a:rPr>
                        <a:t> </a:t>
                      </a:r>
                      <a:r>
                        <a:rPr lang="en-US" sz="1800" i="1" baseline="0" dirty="0" smtClean="0">
                          <a:latin typeface="+mn-lt"/>
                        </a:rPr>
                        <a:t>X</a:t>
                      </a:r>
                      <a:r>
                        <a:rPr lang="en-US" sz="1800" baseline="30000" dirty="0" smtClean="0">
                          <a:latin typeface="+mn-lt"/>
                        </a:rPr>
                        <a:t>2</a:t>
                      </a:r>
                      <a:endParaRPr lang="en-US" sz="1800" baseline="30000" dirty="0">
                        <a:latin typeface="+mn-lt"/>
                      </a:endParaRPr>
                    </a:p>
                  </a:txBody>
                  <a:tcPr/>
                </a:tc>
                <a:tc>
                  <a:txBody>
                    <a:bodyPr/>
                    <a:lstStyle/>
                    <a:p>
                      <a:r>
                        <a:rPr lang="en-US" sz="1800" baseline="0" dirty="0" smtClean="0">
                          <a:latin typeface="+mn-lt"/>
                        </a:rPr>
                        <a:t>Are obese individuals (obese vs. not obese) significantly more likely to have a stroke (stroke vs. no stroke)? </a:t>
                      </a:r>
                      <a:endParaRPr lang="en-US" sz="1800" baseline="30000" dirty="0">
                        <a:latin typeface="+mn-lt"/>
                      </a:endParaRPr>
                    </a:p>
                  </a:txBody>
                  <a:tcPr/>
                </a:tc>
              </a:tr>
              <a:tr h="1246771">
                <a:tc>
                  <a:txBody>
                    <a:bodyPr/>
                    <a:lstStyle/>
                    <a:p>
                      <a:r>
                        <a:rPr lang="en-US" sz="1800" b="1" dirty="0" smtClean="0">
                          <a:latin typeface="+mn-lt"/>
                        </a:rPr>
                        <a:t>Logistic Regression </a:t>
                      </a:r>
                      <a:endParaRPr lang="en-US" sz="1800" b="1" dirty="0">
                        <a:latin typeface="+mn-lt"/>
                      </a:endParaRPr>
                    </a:p>
                  </a:txBody>
                  <a:tcPr/>
                </a:tc>
                <a:tc>
                  <a:txBody>
                    <a:bodyPr/>
                    <a:lstStyle/>
                    <a:p>
                      <a:r>
                        <a:rPr lang="en-US" sz="1800" dirty="0" smtClean="0">
                          <a:latin typeface="+mn-lt"/>
                        </a:rPr>
                        <a:t>A</a:t>
                      </a:r>
                      <a:r>
                        <a:rPr lang="en-US" sz="1800" baseline="0" dirty="0" smtClean="0">
                          <a:latin typeface="+mn-lt"/>
                        </a:rPr>
                        <a:t> dichotomous variable as the outcome  </a:t>
                      </a:r>
                      <a:endParaRPr lang="en-US" sz="1800" dirty="0">
                        <a:latin typeface="+mn-lt"/>
                      </a:endParaRPr>
                    </a:p>
                  </a:txBody>
                  <a:tcPr/>
                </a:tc>
                <a:tc>
                  <a:txBody>
                    <a:bodyPr/>
                    <a:lstStyle/>
                    <a:p>
                      <a:r>
                        <a:rPr lang="en-US" sz="1800" dirty="0" smtClean="0">
                          <a:latin typeface="+mn-lt"/>
                        </a:rPr>
                        <a:t>Odds</a:t>
                      </a:r>
                      <a:r>
                        <a:rPr lang="en-US" sz="1800" baseline="0" dirty="0" smtClean="0">
                          <a:latin typeface="+mn-lt"/>
                        </a:rPr>
                        <a:t> Ratios (OR) &amp; 95% Confidence Intervals (CI) </a:t>
                      </a:r>
                      <a:endParaRPr lang="en-US" sz="1800" dirty="0">
                        <a:latin typeface="+mn-lt"/>
                      </a:endParaRPr>
                    </a:p>
                  </a:txBody>
                  <a:tcPr/>
                </a:tc>
                <a:tc>
                  <a:txBody>
                    <a:bodyPr/>
                    <a:lstStyle/>
                    <a:p>
                      <a:r>
                        <a:rPr lang="en-US" sz="1800" dirty="0" smtClean="0">
                          <a:latin typeface="+mn-lt"/>
                        </a:rPr>
                        <a:t>Does obesity predict stroke (stroke</a:t>
                      </a:r>
                      <a:r>
                        <a:rPr lang="en-US" sz="1800" baseline="0" dirty="0" smtClean="0">
                          <a:latin typeface="+mn-lt"/>
                        </a:rPr>
                        <a:t> vs. no stroke) when controlling for other variables? </a:t>
                      </a:r>
                      <a:endParaRPr lang="en-US" sz="1800" dirty="0">
                        <a:latin typeface="+mn-lt"/>
                      </a:endParaRPr>
                    </a:p>
                  </a:txBody>
                  <a:tcPr/>
                </a:tc>
              </a:tr>
            </a:tbl>
          </a:graphicData>
        </a:graphic>
      </p:graphicFrame>
    </p:spTree>
    <p:extLst>
      <p:ext uri="{BB962C8B-B14F-4D97-AF65-F5344CB8AC3E}">
        <p14:creationId xmlns:p14="http://schemas.microsoft.com/office/powerpoint/2010/main" val="60068199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28600" y="1371600"/>
            <a:ext cx="8686800" cy="5257800"/>
          </a:xfrm>
        </p:spPr>
        <p:txBody>
          <a:bodyPr>
            <a:normAutofit/>
          </a:bodyPr>
          <a:lstStyle/>
          <a:p>
            <a:r>
              <a:rPr lang="en-US" sz="2400" dirty="0" smtClean="0"/>
              <a:t>Descriptive statistics can be used with nominal, ordinal, interval and ratio data </a:t>
            </a:r>
          </a:p>
          <a:p>
            <a:endParaRPr lang="en-US" sz="2400" dirty="0" smtClean="0"/>
          </a:p>
          <a:p>
            <a:r>
              <a:rPr lang="en-US" sz="2400" dirty="0" smtClean="0"/>
              <a:t>Frequencies and percentages describe categorical data and means and standard deviations describe continuous variables </a:t>
            </a:r>
          </a:p>
          <a:p>
            <a:endParaRPr lang="en-US" sz="2400" dirty="0" smtClean="0"/>
          </a:p>
          <a:p>
            <a:r>
              <a:rPr lang="en-US" sz="2400" dirty="0" smtClean="0"/>
              <a:t>Inferential statistics can be used to determine associations between variables and predict the likelihood of outcomes or events</a:t>
            </a:r>
          </a:p>
          <a:p>
            <a:endParaRPr lang="en-US" sz="2400" dirty="0" smtClean="0"/>
          </a:p>
          <a:p>
            <a:r>
              <a:rPr lang="en-US" sz="2400" dirty="0" smtClean="0"/>
              <a:t>Inferential statistics tell us if our findings are significant and if we can infer from our sample to the larger population  </a:t>
            </a:r>
            <a:endParaRPr lang="en-US" sz="2400" dirty="0"/>
          </a:p>
        </p:txBody>
      </p:sp>
    </p:spTree>
    <p:extLst>
      <p:ext uri="{BB962C8B-B14F-4D97-AF65-F5344CB8AC3E}">
        <p14:creationId xmlns:p14="http://schemas.microsoft.com/office/powerpoint/2010/main" val="1630324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solidFill>
                  <a:srgbClr val="FFC000"/>
                </a:solidFill>
              </a:rPr>
              <a:t>Descriptive Statistics </a:t>
            </a:r>
          </a:p>
          <a:p>
            <a:pPr lvl="1"/>
            <a:r>
              <a:rPr lang="en-US" dirty="0" smtClean="0"/>
              <a:t>Frequencies &amp; percentages</a:t>
            </a:r>
          </a:p>
          <a:p>
            <a:pPr lvl="1"/>
            <a:r>
              <a:rPr lang="en-US" dirty="0" smtClean="0"/>
              <a:t>Means &amp; standard deviations</a:t>
            </a:r>
          </a:p>
          <a:p>
            <a:r>
              <a:rPr lang="en-US" dirty="0" smtClean="0">
                <a:solidFill>
                  <a:srgbClr val="FFC000"/>
                </a:solidFill>
              </a:rPr>
              <a:t>Inferential Statistics </a:t>
            </a:r>
          </a:p>
          <a:p>
            <a:pPr lvl="1"/>
            <a:r>
              <a:rPr lang="en-US" dirty="0" smtClean="0"/>
              <a:t>Correlation</a:t>
            </a:r>
          </a:p>
          <a:p>
            <a:pPr lvl="1"/>
            <a:r>
              <a:rPr lang="en-US" dirty="0" smtClean="0"/>
              <a:t>T-tests</a:t>
            </a:r>
          </a:p>
          <a:p>
            <a:pPr lvl="1"/>
            <a:r>
              <a:rPr lang="en-US" dirty="0" smtClean="0"/>
              <a:t>Chi-square</a:t>
            </a:r>
          </a:p>
          <a:p>
            <a:pPr lvl="1"/>
            <a:r>
              <a:rPr lang="en-US" dirty="0" smtClean="0"/>
              <a:t>Logistic Regression </a:t>
            </a:r>
          </a:p>
          <a:p>
            <a:endParaRPr lang="en-US" dirty="0"/>
          </a:p>
        </p:txBody>
      </p:sp>
    </p:spTree>
    <p:extLst>
      <p:ext uri="{BB962C8B-B14F-4D97-AF65-F5344CB8AC3E}">
        <p14:creationId xmlns:p14="http://schemas.microsoft.com/office/powerpoint/2010/main" val="31793743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Think about the data that you have collected or will collect as part of your research project</a:t>
            </a:r>
          </a:p>
          <a:p>
            <a:pPr lvl="1"/>
            <a:r>
              <a:rPr lang="en-US" dirty="0" smtClean="0"/>
              <a:t>What is your research question?</a:t>
            </a:r>
          </a:p>
          <a:p>
            <a:pPr lvl="1"/>
            <a:r>
              <a:rPr lang="en-US" dirty="0" smtClean="0"/>
              <a:t>What are you trying to get your data to “say”?</a:t>
            </a:r>
          </a:p>
          <a:p>
            <a:pPr lvl="1"/>
            <a:r>
              <a:rPr lang="en-US" dirty="0" smtClean="0"/>
              <a:t>Which statistical tests will best help you answer your research question? </a:t>
            </a:r>
          </a:p>
          <a:p>
            <a:pPr lvl="1"/>
            <a:r>
              <a:rPr lang="en-US" dirty="0" smtClean="0"/>
              <a:t>Contact the research coordinator to discuss how to analyze your data! </a:t>
            </a:r>
          </a:p>
        </p:txBody>
      </p:sp>
    </p:spTree>
    <p:extLst>
      <p:ext uri="{BB962C8B-B14F-4D97-AF65-F5344CB8AC3E}">
        <p14:creationId xmlns:p14="http://schemas.microsoft.com/office/powerpoint/2010/main" val="292926931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r>
              <a:rPr lang="en-US" sz="3400" i="1" dirty="0">
                <a:effectLst>
                  <a:outerShdw blurRad="38100" dist="38100" dir="2700000" algn="tl">
                    <a:srgbClr val="000000">
                      <a:alpha val="43137"/>
                    </a:srgbClr>
                  </a:outerShdw>
                </a:effectLst>
              </a:rPr>
              <a:t>Essential Medical Statistics</a:t>
            </a:r>
            <a:r>
              <a:rPr lang="en-US" sz="3400" dirty="0">
                <a:effectLst>
                  <a:outerShdw blurRad="38100" dist="38100" dir="2700000" algn="tl">
                    <a:srgbClr val="000000">
                      <a:alpha val="43137"/>
                    </a:srgbClr>
                  </a:outerShdw>
                </a:effectLst>
              </a:rPr>
              <a:t>. Kirkwood &amp; Sterne, 2</a:t>
            </a:r>
            <a:r>
              <a:rPr lang="en-US" sz="3400" baseline="30000" dirty="0">
                <a:effectLst>
                  <a:outerShdw blurRad="38100" dist="38100" dir="2700000" algn="tl">
                    <a:srgbClr val="000000">
                      <a:alpha val="43137"/>
                    </a:srgbClr>
                  </a:outerShdw>
                </a:effectLst>
              </a:rPr>
              <a:t>nd</a:t>
            </a:r>
            <a:r>
              <a:rPr lang="en-US" sz="3400" dirty="0">
                <a:effectLst>
                  <a:outerShdw blurRad="38100" dist="38100" dir="2700000" algn="tl">
                    <a:srgbClr val="000000">
                      <a:alpha val="43137"/>
                    </a:srgbClr>
                  </a:outerShdw>
                </a:effectLst>
              </a:rPr>
              <a:t> Edition. 2003  </a:t>
            </a:r>
          </a:p>
          <a:p>
            <a:endParaRPr lang="en-US" sz="3400" dirty="0" smtClean="0">
              <a:effectLst>
                <a:outerShdw blurRad="38100" dist="38100" dir="2700000" algn="tl">
                  <a:srgbClr val="000000">
                    <a:alpha val="43137"/>
                  </a:srgbClr>
                </a:outerShdw>
              </a:effectLst>
            </a:endParaRPr>
          </a:p>
          <a:p>
            <a:r>
              <a:rPr lang="en-US" sz="3400" dirty="0" smtClean="0">
                <a:effectLst>
                  <a:outerShdw blurRad="38100" dist="38100" dir="2700000" algn="tl">
                    <a:srgbClr val="000000">
                      <a:alpha val="43137"/>
                    </a:srgbClr>
                  </a:outerShdw>
                </a:effectLst>
              </a:rPr>
              <a:t>http</a:t>
            </a:r>
            <a:r>
              <a:rPr lang="en-US" sz="3400" dirty="0">
                <a:effectLst>
                  <a:outerShdw blurRad="38100" dist="38100" dir="2700000" algn="tl">
                    <a:srgbClr val="000000">
                      <a:alpha val="43137"/>
                    </a:srgbClr>
                  </a:outerShdw>
                </a:effectLst>
              </a:rPr>
              <a:t>://</a:t>
            </a:r>
            <a:r>
              <a:rPr lang="en-US" sz="3400" dirty="0" smtClean="0">
                <a:effectLst>
                  <a:outerShdw blurRad="38100" dist="38100" dir="2700000" algn="tl">
                    <a:srgbClr val="000000">
                      <a:alpha val="43137"/>
                    </a:srgbClr>
                  </a:outerShdw>
                </a:effectLst>
              </a:rPr>
              <a:t>ocw.tufts.edu/Content/1/lecturenotes/193325 </a:t>
            </a:r>
          </a:p>
          <a:p>
            <a:endParaRPr lang="en-US" sz="3400" dirty="0" smtClean="0">
              <a:effectLst>
                <a:outerShdw blurRad="38100" dist="38100" dir="2700000" algn="tl">
                  <a:srgbClr val="000000">
                    <a:alpha val="43137"/>
                  </a:srgbClr>
                </a:outerShdw>
              </a:effectLst>
            </a:endParaRPr>
          </a:p>
          <a:p>
            <a:r>
              <a:rPr lang="en-US" sz="3400" dirty="0">
                <a:effectLst>
                  <a:outerShdw blurRad="38100" dist="38100" dir="2700000" algn="tl">
                    <a:srgbClr val="000000">
                      <a:alpha val="43137"/>
                    </a:srgbClr>
                  </a:outerShdw>
                </a:effectLst>
              </a:rPr>
              <a:t>http://</a:t>
            </a:r>
            <a:r>
              <a:rPr lang="en-US" sz="3400" dirty="0" smtClean="0">
                <a:effectLst>
                  <a:outerShdw blurRad="38100" dist="38100" dir="2700000" algn="tl">
                    <a:srgbClr val="000000">
                      <a:alpha val="43137"/>
                    </a:srgbClr>
                  </a:outerShdw>
                </a:effectLst>
              </a:rPr>
              <a:t>stattrek.com/AP-Statistics-1/Association.aspx?Tutorial=AP</a:t>
            </a:r>
          </a:p>
          <a:p>
            <a:endParaRPr lang="en-US" sz="3400" dirty="0" smtClean="0">
              <a:effectLst>
                <a:outerShdw blurRad="38100" dist="38100" dir="2700000" algn="tl">
                  <a:srgbClr val="000000">
                    <a:alpha val="43137"/>
                  </a:srgbClr>
                </a:outerShdw>
              </a:effectLst>
            </a:endParaRPr>
          </a:p>
          <a:p>
            <a:r>
              <a:rPr lang="en-US" sz="3400" dirty="0" smtClean="0">
                <a:effectLst>
                  <a:outerShdw blurRad="38100" dist="38100" dir="2700000" algn="tl">
                    <a:srgbClr val="000000">
                      <a:alpha val="43137"/>
                    </a:srgbClr>
                  </a:outerShdw>
                </a:effectLst>
              </a:rPr>
              <a:t>http</a:t>
            </a:r>
            <a:r>
              <a:rPr lang="en-US" sz="3400" dirty="0">
                <a:effectLst>
                  <a:outerShdw blurRad="38100" dist="38100" dir="2700000" algn="tl">
                    <a:srgbClr val="000000">
                      <a:alpha val="43137"/>
                    </a:srgbClr>
                  </a:outerShdw>
                </a:effectLst>
              </a:rPr>
              <a:t>://udel.edu/~</a:t>
            </a:r>
            <a:r>
              <a:rPr lang="en-US" sz="3400" dirty="0" smtClean="0">
                <a:effectLst>
                  <a:outerShdw blurRad="38100" dist="38100" dir="2700000" algn="tl">
                    <a:srgbClr val="000000">
                      <a:alpha val="43137"/>
                    </a:srgbClr>
                  </a:outerShdw>
                </a:effectLst>
              </a:rPr>
              <a:t>mcdonald/statcentral.html</a:t>
            </a:r>
          </a:p>
          <a:p>
            <a:endParaRPr lang="en-US" sz="3400" dirty="0">
              <a:effectLst>
                <a:outerShdw blurRad="38100" dist="38100" dir="2700000" algn="tl">
                  <a:srgbClr val="000000">
                    <a:alpha val="43137"/>
                  </a:srgbClr>
                </a:outerShdw>
              </a:effectLst>
            </a:endParaRPr>
          </a:p>
          <a:p>
            <a:r>
              <a:rPr lang="en-GB" sz="3400" i="1" dirty="0" smtClean="0">
                <a:effectLst>
                  <a:outerShdw blurRad="38100" dist="38100" dir="2700000" algn="tl">
                    <a:srgbClr val="000000">
                      <a:alpha val="43137"/>
                    </a:srgbClr>
                  </a:outerShdw>
                </a:effectLst>
              </a:rPr>
              <a:t>Background </a:t>
            </a:r>
            <a:r>
              <a:rPr lang="en-GB" sz="3400" i="1" dirty="0">
                <a:effectLst>
                  <a:outerShdw blurRad="38100" dist="38100" dir="2700000" algn="tl">
                    <a:srgbClr val="000000">
                      <a:alpha val="43137"/>
                    </a:srgbClr>
                  </a:outerShdw>
                </a:effectLst>
              </a:rPr>
              <a:t>to </a:t>
            </a:r>
            <a:r>
              <a:rPr lang="en-GB" sz="3400" i="1" dirty="0" smtClean="0">
                <a:effectLst>
                  <a:outerShdw blurRad="38100" dist="38100" dir="2700000" algn="tl">
                    <a:srgbClr val="000000">
                      <a:alpha val="43137"/>
                    </a:srgbClr>
                  </a:outerShdw>
                </a:effectLst>
              </a:rPr>
              <a:t>Statistics for Non-Statisticians</a:t>
            </a:r>
            <a:r>
              <a:rPr lang="en-GB" sz="3400" dirty="0" smtClean="0">
                <a:effectLst>
                  <a:outerShdw blurRad="38100" dist="38100" dir="2700000" algn="tl">
                    <a:srgbClr val="000000">
                      <a:alpha val="43137"/>
                    </a:srgbClr>
                  </a:outerShdw>
                </a:effectLst>
              </a:rPr>
              <a:t>. </a:t>
            </a:r>
            <a:r>
              <a:rPr lang="en-GB" sz="3400" dirty="0" err="1" smtClean="0">
                <a:effectLst>
                  <a:outerShdw blurRad="38100" dist="38100" dir="2700000" algn="tl">
                    <a:srgbClr val="000000">
                      <a:alpha val="43137"/>
                    </a:srgbClr>
                  </a:outerShdw>
                </a:effectLst>
              </a:rPr>
              <a:t>Powerpoint</a:t>
            </a:r>
            <a:r>
              <a:rPr lang="en-GB" sz="3400" dirty="0" smtClean="0">
                <a:effectLst>
                  <a:outerShdw blurRad="38100" dist="38100" dir="2700000" algn="tl">
                    <a:srgbClr val="000000">
                      <a:alpha val="43137"/>
                    </a:srgbClr>
                  </a:outerShdw>
                </a:effectLst>
              </a:rPr>
              <a:t> Lecture.  </a:t>
            </a:r>
            <a:r>
              <a:rPr lang="en-GB" sz="3400" dirty="0" err="1">
                <a:effectLst>
                  <a:outerShdw blurRad="38100" dist="38100" dir="2700000" algn="tl">
                    <a:srgbClr val="000000">
                      <a:alpha val="43137"/>
                    </a:srgbClr>
                  </a:outerShdw>
                </a:effectLst>
              </a:rPr>
              <a:t>D</a:t>
            </a:r>
            <a:r>
              <a:rPr lang="en-GB" sz="3400" dirty="0" err="1" smtClean="0">
                <a:effectLst>
                  <a:outerShdw blurRad="38100" dist="38100" dir="2700000" algn="tl">
                    <a:srgbClr val="000000">
                      <a:alpha val="43137"/>
                    </a:srgbClr>
                  </a:outerShdw>
                </a:effectLst>
              </a:rPr>
              <a:t>r</a:t>
            </a:r>
            <a:r>
              <a:rPr lang="en-GB" sz="3400" dirty="0" err="1">
                <a:effectLst>
                  <a:outerShdw blurRad="38100" dist="38100" dir="2700000" algn="tl">
                    <a:srgbClr val="000000">
                      <a:alpha val="43137"/>
                    </a:srgbClr>
                  </a:outerShdw>
                </a:effectLst>
              </a:rPr>
              <a:t>.</a:t>
            </a:r>
            <a:r>
              <a:rPr lang="en-GB" sz="3400" dirty="0">
                <a:effectLst>
                  <a:outerShdw blurRad="38100" dist="38100" dir="2700000" algn="tl">
                    <a:srgbClr val="000000">
                      <a:alpha val="43137"/>
                    </a:srgbClr>
                  </a:outerShdw>
                </a:effectLst>
              </a:rPr>
              <a:t> Craig Jackson </a:t>
            </a:r>
            <a:r>
              <a:rPr lang="en-GB" sz="3400" dirty="0" smtClean="0">
                <a:effectLst>
                  <a:outerShdw blurRad="38100" dist="38100" dir="2700000" algn="tl">
                    <a:srgbClr val="000000">
                      <a:alpha val="43137"/>
                    </a:srgbClr>
                  </a:outerShdw>
                </a:effectLst>
              </a:rPr>
              <a:t>, Prof</a:t>
            </a:r>
            <a:r>
              <a:rPr lang="en-GB" sz="3400" dirty="0">
                <a:effectLst>
                  <a:outerShdw blurRad="38100" dist="38100" dir="2700000" algn="tl">
                    <a:srgbClr val="000000">
                      <a:alpha val="43137"/>
                    </a:srgbClr>
                  </a:outerShdw>
                </a:effectLst>
              </a:rPr>
              <a:t>. Occupational Health Psychology </a:t>
            </a:r>
            <a:r>
              <a:rPr lang="en-GB" sz="3400" dirty="0" smtClean="0">
                <a:effectLst>
                  <a:outerShdw blurRad="38100" dist="38100" dir="2700000" algn="tl">
                    <a:srgbClr val="000000">
                      <a:alpha val="43137"/>
                    </a:srgbClr>
                  </a:outerShdw>
                </a:effectLst>
              </a:rPr>
              <a:t>, Faculty </a:t>
            </a:r>
            <a:r>
              <a:rPr lang="en-GB" sz="3400" dirty="0">
                <a:effectLst>
                  <a:outerShdw blurRad="38100" dist="38100" dir="2700000" algn="tl">
                    <a:srgbClr val="000000">
                      <a:alpha val="43137"/>
                    </a:srgbClr>
                  </a:outerShdw>
                </a:effectLst>
              </a:rPr>
              <a:t>of Education, Law &amp; Social </a:t>
            </a:r>
            <a:r>
              <a:rPr lang="en-GB" sz="3400" dirty="0" smtClean="0">
                <a:effectLst>
                  <a:outerShdw blurRad="38100" dist="38100" dir="2700000" algn="tl">
                    <a:srgbClr val="000000">
                      <a:alpha val="43137"/>
                    </a:srgbClr>
                  </a:outerShdw>
                </a:effectLst>
              </a:rPr>
              <a:t>Sciences, BCU. </a:t>
            </a:r>
            <a:r>
              <a:rPr lang="en-US" sz="3400" i="1" dirty="0" smtClean="0"/>
              <a:t>ww.hcc.uce.ac.uk/</a:t>
            </a:r>
            <a:r>
              <a:rPr lang="en-US" sz="3400" b="1" i="1" dirty="0" err="1" smtClean="0"/>
              <a:t>craigjackson</a:t>
            </a:r>
            <a:r>
              <a:rPr lang="en-US" sz="3400" i="1" dirty="0" smtClean="0"/>
              <a:t>/Basic%20</a:t>
            </a:r>
            <a:r>
              <a:rPr lang="en-US" sz="3400" b="1" i="1" dirty="0" smtClean="0"/>
              <a:t>Statistics</a:t>
            </a:r>
            <a:r>
              <a:rPr lang="en-US" sz="3400" i="1" dirty="0" smtClean="0"/>
              <a:t>.ppt. </a:t>
            </a:r>
            <a:endParaRPr lang="en-US" sz="3400" dirty="0"/>
          </a:p>
          <a:p>
            <a:pPr marL="0" indent="0">
              <a:buNone/>
            </a:pPr>
            <a:endParaRPr lang="en-GB" sz="3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6713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Statistics/Analyses</a:t>
            </a:r>
            <a:endParaRPr lang="en-US" dirty="0"/>
          </a:p>
        </p:txBody>
      </p:sp>
      <p:sp>
        <p:nvSpPr>
          <p:cNvPr id="6" name="Text Placeholder 5"/>
          <p:cNvSpPr>
            <a:spLocks noGrp="1"/>
          </p:cNvSpPr>
          <p:nvPr>
            <p:ph type="body" idx="1"/>
          </p:nvPr>
        </p:nvSpPr>
        <p:spPr/>
        <p:txBody>
          <a:bodyPr>
            <a:normAutofit/>
          </a:bodyPr>
          <a:lstStyle/>
          <a:p>
            <a:r>
              <a:rPr lang="en-US" sz="2800" dirty="0" smtClean="0"/>
              <a:t>Descriptive Statistics</a:t>
            </a:r>
            <a:endParaRPr lang="en-US" sz="2800" dirty="0"/>
          </a:p>
        </p:txBody>
      </p:sp>
      <p:sp>
        <p:nvSpPr>
          <p:cNvPr id="3" name="Content Placeholder 2"/>
          <p:cNvSpPr>
            <a:spLocks noGrp="1"/>
          </p:cNvSpPr>
          <p:nvPr>
            <p:ph sz="half" idx="2"/>
          </p:nvPr>
        </p:nvSpPr>
        <p:spPr>
          <a:xfrm>
            <a:off x="457200" y="2216149"/>
            <a:ext cx="4040188" cy="4378325"/>
          </a:xfrm>
        </p:spPr>
        <p:txBody>
          <a:bodyPr>
            <a:normAutofit/>
          </a:bodyPr>
          <a:lstStyle/>
          <a:p>
            <a:pPr lvl="1"/>
            <a:r>
              <a:rPr lang="en-US" sz="2400" dirty="0" smtClean="0">
                <a:solidFill>
                  <a:srgbClr val="00B050"/>
                </a:solidFill>
              </a:rPr>
              <a:t>Frequencies</a:t>
            </a:r>
          </a:p>
          <a:p>
            <a:pPr lvl="1"/>
            <a:r>
              <a:rPr lang="en-US" sz="2400" dirty="0" smtClean="0">
                <a:solidFill>
                  <a:srgbClr val="00B050"/>
                </a:solidFill>
              </a:rPr>
              <a:t>Basic measurements</a:t>
            </a:r>
          </a:p>
          <a:p>
            <a:pPr marL="0" indent="0">
              <a:buNone/>
            </a:pPr>
            <a:endParaRPr lang="en-US" sz="2800" dirty="0"/>
          </a:p>
          <a:p>
            <a:pPr marL="0" indent="0">
              <a:buNone/>
            </a:pPr>
            <a:r>
              <a:rPr lang="en-US" sz="2800" b="1" dirty="0" smtClean="0"/>
              <a:t>Inferential Statistics</a:t>
            </a:r>
          </a:p>
          <a:p>
            <a:pPr lvl="1"/>
            <a:r>
              <a:rPr lang="en-US" sz="2400" dirty="0" smtClean="0">
                <a:solidFill>
                  <a:srgbClr val="00B050"/>
                </a:solidFill>
              </a:rPr>
              <a:t>Hypothesis Testing</a:t>
            </a:r>
          </a:p>
          <a:p>
            <a:pPr lvl="1"/>
            <a:r>
              <a:rPr lang="en-US" sz="2400" dirty="0" smtClean="0">
                <a:solidFill>
                  <a:srgbClr val="00B050"/>
                </a:solidFill>
              </a:rPr>
              <a:t>Correlation</a:t>
            </a:r>
          </a:p>
          <a:p>
            <a:pPr lvl="1"/>
            <a:r>
              <a:rPr lang="en-US" sz="2400" dirty="0" smtClean="0">
                <a:solidFill>
                  <a:srgbClr val="00B050"/>
                </a:solidFill>
              </a:rPr>
              <a:t>Confidence Intervals</a:t>
            </a:r>
          </a:p>
          <a:p>
            <a:pPr lvl="1"/>
            <a:r>
              <a:rPr lang="en-US" sz="2400" dirty="0" smtClean="0">
                <a:solidFill>
                  <a:srgbClr val="00B050"/>
                </a:solidFill>
              </a:rPr>
              <a:t>Significance Testing</a:t>
            </a:r>
          </a:p>
          <a:p>
            <a:pPr lvl="1"/>
            <a:r>
              <a:rPr lang="en-US" sz="2400" dirty="0" smtClean="0">
                <a:solidFill>
                  <a:srgbClr val="00B050"/>
                </a:solidFill>
              </a:rPr>
              <a:t>Prediction </a:t>
            </a:r>
          </a:p>
          <a:p>
            <a:endParaRPr lang="en-US" dirty="0"/>
          </a:p>
        </p:txBody>
      </p:sp>
      <p:sp>
        <p:nvSpPr>
          <p:cNvPr id="7" name="Text Placeholder 6"/>
          <p:cNvSpPr>
            <a:spLocks noGrp="1"/>
          </p:cNvSpPr>
          <p:nvPr>
            <p:ph type="body" sz="quarter" idx="3"/>
          </p:nvPr>
        </p:nvSpPr>
        <p:spPr>
          <a:xfrm>
            <a:off x="4645025" y="1722438"/>
            <a:ext cx="4041775" cy="639762"/>
          </a:xfrm>
        </p:spPr>
        <p:txBody>
          <a:bodyPr>
            <a:normAutofit/>
          </a:bodyPr>
          <a:lstStyle/>
          <a:p>
            <a:r>
              <a:rPr lang="en-US" sz="2000" i="1" dirty="0" smtClean="0"/>
              <a:t>Describing a phenomena</a:t>
            </a:r>
            <a:endParaRPr lang="en-US" sz="2000" i="1" dirty="0"/>
          </a:p>
        </p:txBody>
      </p:sp>
      <p:sp>
        <p:nvSpPr>
          <p:cNvPr id="4" name="AutoShape 6"/>
          <p:cNvSpPr>
            <a:spLocks/>
          </p:cNvSpPr>
          <p:nvPr/>
        </p:nvSpPr>
        <p:spPr bwMode="auto">
          <a:xfrm>
            <a:off x="4114800" y="1981200"/>
            <a:ext cx="342900" cy="1295400"/>
          </a:xfrm>
          <a:prstGeom prst="rightBrace">
            <a:avLst>
              <a:gd name="adj1" fmla="val 31481"/>
              <a:gd name="adj2" fmla="val 50000"/>
            </a:avLst>
          </a:prstGeom>
          <a:noFill/>
          <a:ln w="57150">
            <a:solidFill>
              <a:srgbClr val="FF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US"/>
          </a:p>
        </p:txBody>
      </p:sp>
      <p:sp>
        <p:nvSpPr>
          <p:cNvPr id="5" name="AutoShape 6"/>
          <p:cNvSpPr>
            <a:spLocks/>
          </p:cNvSpPr>
          <p:nvPr/>
        </p:nvSpPr>
        <p:spPr bwMode="auto">
          <a:xfrm>
            <a:off x="4114800" y="3733800"/>
            <a:ext cx="402936" cy="2590800"/>
          </a:xfrm>
          <a:prstGeom prst="rightBrace">
            <a:avLst>
              <a:gd name="adj1" fmla="val 31481"/>
              <a:gd name="adj2" fmla="val 50000"/>
            </a:avLst>
          </a:prstGeom>
          <a:noFill/>
          <a:ln w="57150">
            <a:solidFill>
              <a:srgbClr val="FF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p>
            <a:endParaRPr lang="en-US"/>
          </a:p>
        </p:txBody>
      </p:sp>
      <p:sp>
        <p:nvSpPr>
          <p:cNvPr id="9" name="Content Placeholder 2"/>
          <p:cNvSpPr txBox="1">
            <a:spLocks/>
          </p:cNvSpPr>
          <p:nvPr/>
        </p:nvSpPr>
        <p:spPr>
          <a:xfrm>
            <a:off x="4646612" y="2327275"/>
            <a:ext cx="4040188" cy="43783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sz="2000" dirty="0" smtClean="0">
                <a:solidFill>
                  <a:srgbClr val="FFC000"/>
                </a:solidFill>
              </a:rPr>
              <a:t>How many? How much? </a:t>
            </a:r>
          </a:p>
          <a:p>
            <a:pPr marL="0" indent="0">
              <a:buFont typeface="Arial" pitchFamily="34" charset="0"/>
              <a:buNone/>
            </a:pPr>
            <a:r>
              <a:rPr lang="en-US" sz="2000" dirty="0" smtClean="0">
                <a:solidFill>
                  <a:srgbClr val="FFC000"/>
                </a:solidFill>
              </a:rPr>
              <a:t>BP, HR, BMI, IQ, etc. </a:t>
            </a:r>
          </a:p>
          <a:p>
            <a:pPr marL="0" indent="0">
              <a:buFont typeface="Arial" pitchFamily="34" charset="0"/>
              <a:buNone/>
            </a:pPr>
            <a:endParaRPr lang="en-US" sz="2000" b="1" dirty="0" smtClean="0"/>
          </a:p>
          <a:p>
            <a:pPr marL="0" indent="0">
              <a:buNone/>
            </a:pPr>
            <a:endParaRPr lang="en-US" sz="2000" b="1" i="1" dirty="0" smtClean="0"/>
          </a:p>
          <a:p>
            <a:pPr marL="0" indent="0">
              <a:buNone/>
            </a:pPr>
            <a:r>
              <a:rPr lang="en-US" sz="2000" b="1" i="1" dirty="0" smtClean="0"/>
              <a:t>Inferences about a phenomena</a:t>
            </a:r>
          </a:p>
          <a:p>
            <a:pPr marL="0" indent="0">
              <a:buNone/>
            </a:pPr>
            <a:r>
              <a:rPr lang="en-US" sz="2000" dirty="0" smtClean="0">
                <a:solidFill>
                  <a:srgbClr val="FFC000"/>
                </a:solidFill>
              </a:rPr>
              <a:t>Proving or disproving theories</a:t>
            </a:r>
          </a:p>
          <a:p>
            <a:pPr marL="0" indent="0">
              <a:buNone/>
            </a:pPr>
            <a:r>
              <a:rPr lang="en-US" sz="2000" dirty="0" smtClean="0">
                <a:solidFill>
                  <a:srgbClr val="FFC000"/>
                </a:solidFill>
              </a:rPr>
              <a:t>Associations between phenomena</a:t>
            </a:r>
          </a:p>
          <a:p>
            <a:pPr marL="0" indent="0">
              <a:buNone/>
            </a:pPr>
            <a:r>
              <a:rPr lang="en-US" sz="2000" dirty="0" smtClean="0">
                <a:solidFill>
                  <a:srgbClr val="FFC000"/>
                </a:solidFill>
              </a:rPr>
              <a:t>If sample relates to the larger population</a:t>
            </a:r>
          </a:p>
          <a:p>
            <a:pPr marL="0" indent="0">
              <a:buNone/>
            </a:pPr>
            <a:r>
              <a:rPr lang="en-US" sz="2000" dirty="0" smtClean="0">
                <a:solidFill>
                  <a:srgbClr val="FFC000"/>
                </a:solidFill>
              </a:rPr>
              <a:t>E.g., Diet and health </a:t>
            </a:r>
          </a:p>
        </p:txBody>
      </p:sp>
    </p:spTree>
    <p:extLst>
      <p:ext uri="{BB962C8B-B14F-4D97-AF65-F5344CB8AC3E}">
        <p14:creationId xmlns:p14="http://schemas.microsoft.com/office/powerpoint/2010/main" val="9371884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Descriptive Statistics</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pPr marL="0" indent="0">
              <a:buNone/>
            </a:pPr>
            <a:r>
              <a:rPr lang="en-US" dirty="0" smtClean="0"/>
              <a:t>Descriptive statistics can be used to </a:t>
            </a:r>
            <a:r>
              <a:rPr lang="en-US" dirty="0" smtClean="0">
                <a:solidFill>
                  <a:srgbClr val="00B050"/>
                </a:solidFill>
              </a:rPr>
              <a:t>summarize</a:t>
            </a:r>
            <a:r>
              <a:rPr lang="en-US" dirty="0" smtClean="0"/>
              <a:t> and </a:t>
            </a:r>
            <a:r>
              <a:rPr lang="en-US" dirty="0" smtClean="0">
                <a:solidFill>
                  <a:srgbClr val="00B050"/>
                </a:solidFill>
              </a:rPr>
              <a:t>describe</a:t>
            </a:r>
            <a:r>
              <a:rPr lang="en-US" dirty="0" smtClean="0"/>
              <a:t> a single variable (aka, </a:t>
            </a:r>
            <a:r>
              <a:rPr lang="en-US" u="sng" dirty="0" err="1" smtClean="0"/>
              <a:t>UNI</a:t>
            </a:r>
            <a:r>
              <a:rPr lang="en-US" dirty="0" err="1" smtClean="0"/>
              <a:t>variate</a:t>
            </a:r>
            <a:r>
              <a:rPr lang="en-US" dirty="0" smtClean="0"/>
              <a:t>) </a:t>
            </a:r>
          </a:p>
          <a:p>
            <a:r>
              <a:rPr lang="en-US" dirty="0" smtClean="0">
                <a:solidFill>
                  <a:srgbClr val="FFC000"/>
                </a:solidFill>
              </a:rPr>
              <a:t>Frequencies (counts) &amp; Percentages </a:t>
            </a:r>
          </a:p>
          <a:p>
            <a:pPr lvl="1"/>
            <a:r>
              <a:rPr lang="en-US" dirty="0" smtClean="0"/>
              <a:t>Use with categorical (nominal) data </a:t>
            </a:r>
          </a:p>
          <a:p>
            <a:pPr lvl="2"/>
            <a:r>
              <a:rPr lang="en-US" dirty="0" smtClean="0"/>
              <a:t>Levels, types, groupings, yes/no, Drug A vs. Drug B </a:t>
            </a:r>
          </a:p>
          <a:p>
            <a:endParaRPr lang="en-US" dirty="0" smtClean="0"/>
          </a:p>
          <a:p>
            <a:r>
              <a:rPr lang="en-US" dirty="0" smtClean="0">
                <a:solidFill>
                  <a:srgbClr val="FFC000"/>
                </a:solidFill>
              </a:rPr>
              <a:t>Means &amp; Standard Deviations </a:t>
            </a:r>
          </a:p>
          <a:p>
            <a:pPr lvl="1"/>
            <a:r>
              <a:rPr lang="en-US" dirty="0" smtClean="0"/>
              <a:t>Use with continuous (interval/ratio) data</a:t>
            </a:r>
          </a:p>
          <a:p>
            <a:pPr lvl="2"/>
            <a:r>
              <a:rPr lang="en-US" dirty="0" smtClean="0"/>
              <a:t>Height, weight, cholesterol, scores on a test  </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2712001"/>
            <a:ext cx="719928" cy="719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ddavidov\AppData\Local\Microsoft\Windows\Temporary Internet Files\Content.IE5\594R4VML\MC9003892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7783" y="2712001"/>
            <a:ext cx="630917" cy="719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757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28" y="27709"/>
            <a:ext cx="8229600" cy="1143000"/>
          </a:xfrm>
        </p:spPr>
        <p:txBody>
          <a:bodyPr/>
          <a:lstStyle/>
          <a:p>
            <a:r>
              <a:rPr lang="en-US" dirty="0" smtClean="0"/>
              <a:t>Frequencies &amp; Percentages</a:t>
            </a:r>
            <a:endParaRPr lang="en-US" dirty="0"/>
          </a:p>
        </p:txBody>
      </p:sp>
      <p:sp>
        <p:nvSpPr>
          <p:cNvPr id="8" name="Content Placeholder 7"/>
          <p:cNvSpPr>
            <a:spLocks noGrp="1"/>
          </p:cNvSpPr>
          <p:nvPr>
            <p:ph idx="1"/>
          </p:nvPr>
        </p:nvSpPr>
        <p:spPr>
          <a:xfrm>
            <a:off x="228600" y="1143000"/>
            <a:ext cx="8686800" cy="5638800"/>
          </a:xfrm>
        </p:spPr>
        <p:txBody>
          <a:bodyPr>
            <a:normAutofit/>
          </a:bodyPr>
          <a:lstStyle/>
          <a:p>
            <a:pPr marL="0" indent="0">
              <a:buNone/>
            </a:pPr>
            <a:r>
              <a:rPr lang="en-US" sz="2800" dirty="0" smtClean="0"/>
              <a:t>Look at the different ways we can display </a:t>
            </a:r>
            <a:r>
              <a:rPr lang="en-US" sz="2800" dirty="0" smtClean="0">
                <a:solidFill>
                  <a:srgbClr val="00B050"/>
                </a:solidFill>
              </a:rPr>
              <a:t>frequencies</a:t>
            </a:r>
            <a:r>
              <a:rPr lang="en-US" sz="2800" dirty="0" smtClean="0"/>
              <a:t> and </a:t>
            </a:r>
            <a:r>
              <a:rPr lang="en-US" sz="2800" dirty="0" smtClean="0">
                <a:solidFill>
                  <a:srgbClr val="00B050"/>
                </a:solidFill>
              </a:rPr>
              <a:t>percentages</a:t>
            </a:r>
            <a:r>
              <a:rPr lang="en-US" sz="2800" dirty="0" smtClean="0"/>
              <a:t> for this data: </a:t>
            </a:r>
            <a:endParaRPr lang="en-US" sz="2800" dirty="0"/>
          </a:p>
        </p:txBody>
      </p:sp>
      <p:pic>
        <p:nvPicPr>
          <p:cNvPr id="7" name="Picture 6" descr="Essential medical statistics - Betty R. Kirkwood, Jonathan A. C. Sterne - Google Books - Windows Internet Explorer"/>
          <p:cNvPicPr>
            <a:picLocks noChangeAspect="1"/>
          </p:cNvPicPr>
          <p:nvPr/>
        </p:nvPicPr>
        <p:blipFill rotWithShape="1">
          <a:blip r:embed="rId2">
            <a:extLst>
              <a:ext uri="{28A0092B-C50C-407E-A947-70E740481C1C}">
                <a14:useLocalDpi xmlns:a14="http://schemas.microsoft.com/office/drawing/2010/main" val="0"/>
              </a:ext>
            </a:extLst>
          </a:blip>
          <a:srcRect l="39982" t="46197" r="13458" b="11243"/>
          <a:stretch/>
        </p:blipFill>
        <p:spPr>
          <a:xfrm>
            <a:off x="5486400" y="1981200"/>
            <a:ext cx="3124200" cy="2165476"/>
          </a:xfrm>
          <a:prstGeom prst="rect">
            <a:avLst/>
          </a:prstGeom>
        </p:spPr>
      </p:pic>
      <p:pic>
        <p:nvPicPr>
          <p:cNvPr id="6" name="Picture 5" descr="Essential medical statistics - Betty R. Kirkwood, Jonathan A. C. Sterne - Google Books - Windows Internet Explorer"/>
          <p:cNvPicPr>
            <a:picLocks noChangeAspect="1"/>
          </p:cNvPicPr>
          <p:nvPr/>
        </p:nvPicPr>
        <p:blipFill rotWithShape="1">
          <a:blip r:embed="rId3">
            <a:extLst>
              <a:ext uri="{28A0092B-C50C-407E-A947-70E740481C1C}">
                <a14:useLocalDpi xmlns:a14="http://schemas.microsoft.com/office/drawing/2010/main" val="0"/>
              </a:ext>
            </a:extLst>
          </a:blip>
          <a:srcRect l="35971" t="42963" r="11030" b="15421"/>
          <a:stretch/>
        </p:blipFill>
        <p:spPr>
          <a:xfrm>
            <a:off x="2362200" y="4387273"/>
            <a:ext cx="4298947" cy="2449945"/>
          </a:xfrm>
          <a:prstGeom prst="rect">
            <a:avLst/>
          </a:prstGeom>
          <a:solidFill>
            <a:srgbClr val="00B050"/>
          </a:solidFill>
        </p:spPr>
      </p:pic>
      <p:pic>
        <p:nvPicPr>
          <p:cNvPr id="10" name="Content Placeholder 3" descr="Essential medical statistics - Betty R. Kirkwood, Jonathan A. C. Sterne - Google Books - Windows Internet Explorer"/>
          <p:cNvPicPr>
            <a:picLocks noChangeAspect="1"/>
          </p:cNvPicPr>
          <p:nvPr/>
        </p:nvPicPr>
        <p:blipFill rotWithShape="1">
          <a:blip r:embed="rId4">
            <a:extLst>
              <a:ext uri="{28A0092B-C50C-407E-A947-70E740481C1C}">
                <a14:useLocalDpi xmlns:a14="http://schemas.microsoft.com/office/drawing/2010/main" val="0"/>
              </a:ext>
            </a:extLst>
          </a:blip>
          <a:srcRect l="42464" t="55105" r="7402" b="15650"/>
          <a:stretch/>
        </p:blipFill>
        <p:spPr>
          <a:xfrm>
            <a:off x="228600" y="2225962"/>
            <a:ext cx="4267200" cy="1920714"/>
          </a:xfrm>
          <a:prstGeom prst="rect">
            <a:avLst/>
          </a:prstGeom>
        </p:spPr>
      </p:pic>
      <p:sp>
        <p:nvSpPr>
          <p:cNvPr id="11" name="Rectangle 10"/>
          <p:cNvSpPr/>
          <p:nvPr/>
        </p:nvSpPr>
        <p:spPr>
          <a:xfrm>
            <a:off x="475673" y="3962400"/>
            <a:ext cx="1371600" cy="5777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Table </a:t>
            </a:r>
            <a:endParaRPr lang="en-US" dirty="0"/>
          </a:p>
        </p:txBody>
      </p:sp>
      <p:sp>
        <p:nvSpPr>
          <p:cNvPr id="13" name="Rectangle 12"/>
          <p:cNvSpPr/>
          <p:nvPr/>
        </p:nvSpPr>
        <p:spPr>
          <a:xfrm>
            <a:off x="6324600" y="6281882"/>
            <a:ext cx="1676400" cy="4906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Bar chart</a:t>
            </a:r>
            <a:endParaRPr lang="en-US" dirty="0"/>
          </a:p>
        </p:txBody>
      </p:sp>
      <p:sp>
        <p:nvSpPr>
          <p:cNvPr id="14" name="Rectangle 13"/>
          <p:cNvSpPr/>
          <p:nvPr/>
        </p:nvSpPr>
        <p:spPr>
          <a:xfrm>
            <a:off x="4876800" y="2667000"/>
            <a:ext cx="1371600" cy="5777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Pie chart</a:t>
            </a:r>
            <a:endParaRPr lang="en-US" dirty="0"/>
          </a:p>
        </p:txBody>
      </p:sp>
      <p:sp>
        <p:nvSpPr>
          <p:cNvPr id="15" name="Rectangle 14"/>
          <p:cNvSpPr/>
          <p:nvPr/>
        </p:nvSpPr>
        <p:spPr>
          <a:xfrm>
            <a:off x="762000" y="5791200"/>
            <a:ext cx="1676400" cy="98136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Good if more than 20 observations</a:t>
            </a:r>
            <a:endParaRPr lang="en-US" dirty="0"/>
          </a:p>
        </p:txBody>
      </p:sp>
      <p:sp>
        <p:nvSpPr>
          <p:cNvPr id="16" name="Rectangle 15"/>
          <p:cNvSpPr/>
          <p:nvPr/>
        </p:nvSpPr>
        <p:spPr>
          <a:xfrm>
            <a:off x="6871855" y="4511260"/>
            <a:ext cx="1371600" cy="1201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AKA frequency distributions – good if more than 20 observations</a:t>
            </a:r>
            <a:endParaRPr lang="en-US" sz="1400" dirty="0"/>
          </a:p>
        </p:txBody>
      </p:sp>
      <p:sp>
        <p:nvSpPr>
          <p:cNvPr id="12" name="Up Arrow 11"/>
          <p:cNvSpPr/>
          <p:nvPr/>
        </p:nvSpPr>
        <p:spPr>
          <a:xfrm>
            <a:off x="7405255" y="4176920"/>
            <a:ext cx="304800" cy="322118"/>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a:off x="6553200" y="5194876"/>
            <a:ext cx="318655" cy="278245"/>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04656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The distribution of scores or values can also be displayed using </a:t>
            </a:r>
            <a:r>
              <a:rPr lang="en-US" sz="2800" dirty="0" smtClean="0">
                <a:solidFill>
                  <a:srgbClr val="FFC000"/>
                </a:solidFill>
              </a:rPr>
              <a:t>Box and Whiskers Plots </a:t>
            </a:r>
            <a:r>
              <a:rPr lang="en-US" sz="2800" dirty="0" smtClean="0"/>
              <a:t>and </a:t>
            </a:r>
            <a:r>
              <a:rPr lang="en-US" sz="2800" dirty="0" smtClean="0">
                <a:solidFill>
                  <a:srgbClr val="FFC000"/>
                </a:solidFill>
              </a:rPr>
              <a:t>Histograms </a:t>
            </a:r>
            <a:endParaRPr lang="en-US" sz="2800" dirty="0">
              <a:solidFill>
                <a:srgbClr val="FFC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63056"/>
            <a:ext cx="4053212" cy="3309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863056"/>
            <a:ext cx="4390143" cy="3309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829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a:t>
            </a:r>
            <a:r>
              <a:rPr lang="en-US" dirty="0" smtClean="0">
                <a:sym typeface="Wingdings" pitchFamily="2" charset="2"/>
              </a:rPr>
              <a:t> Categorical</a:t>
            </a:r>
            <a:endParaRPr lang="en-US" dirty="0"/>
          </a:p>
        </p:txBody>
      </p:sp>
      <p:pic>
        <p:nvPicPr>
          <p:cNvPr id="4" name="Content Placeholder 3" descr="Essential medical statistics - Betty R. Kirkwood, Jonathan A. C. Sterne - Google Books - Windows Internet Explorer"/>
          <p:cNvPicPr>
            <a:picLocks noGrp="1" noChangeAspect="1"/>
          </p:cNvPicPr>
          <p:nvPr>
            <p:ph idx="1"/>
          </p:nvPr>
        </p:nvPicPr>
        <p:blipFill rotWithShape="1">
          <a:blip r:embed="rId2">
            <a:extLst>
              <a:ext uri="{28A0092B-C50C-407E-A947-70E740481C1C}">
                <a14:useLocalDpi xmlns:a14="http://schemas.microsoft.com/office/drawing/2010/main" val="0"/>
              </a:ext>
            </a:extLst>
          </a:blip>
          <a:srcRect l="34940" t="39013" r="1036" b="2129"/>
          <a:stretch/>
        </p:blipFill>
        <p:spPr>
          <a:xfrm>
            <a:off x="228600" y="1485900"/>
            <a:ext cx="6509750" cy="4800600"/>
          </a:xfrm>
        </p:spPr>
      </p:pic>
      <p:sp>
        <p:nvSpPr>
          <p:cNvPr id="5" name="Rectangle 4"/>
          <p:cNvSpPr/>
          <p:nvPr/>
        </p:nvSpPr>
        <p:spPr>
          <a:xfrm>
            <a:off x="6208889" y="1828800"/>
            <a:ext cx="2362200" cy="411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It is possible to take continuous data (such as hemoglobin levels) and turn it into categorical data by grouping values together. Then we can calculate </a:t>
            </a:r>
            <a:r>
              <a:rPr lang="en-US" sz="2000" dirty="0"/>
              <a:t>f</a:t>
            </a:r>
            <a:r>
              <a:rPr lang="en-US" sz="2000" dirty="0" smtClean="0"/>
              <a:t>requencies and percentages for each group. </a:t>
            </a:r>
            <a:endParaRPr lang="en-US" sz="2000" dirty="0"/>
          </a:p>
        </p:txBody>
      </p:sp>
      <p:sp>
        <p:nvSpPr>
          <p:cNvPr id="8" name="Left Arrow 7"/>
          <p:cNvSpPr/>
          <p:nvPr/>
        </p:nvSpPr>
        <p:spPr>
          <a:xfrm>
            <a:off x="4114800" y="4648200"/>
            <a:ext cx="2094089" cy="762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2525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dirty="0" smtClean="0"/>
              <a:t>Continuous </a:t>
            </a:r>
            <a:r>
              <a:rPr lang="en-US" dirty="0" smtClean="0">
                <a:sym typeface="Wingdings" pitchFamily="2" charset="2"/>
              </a:rPr>
              <a:t> Categorical</a:t>
            </a:r>
            <a:endParaRPr lang="en-US" dirty="0"/>
          </a:p>
        </p:txBody>
      </p:sp>
      <p:sp>
        <p:nvSpPr>
          <p:cNvPr id="63491" name="Rectangle 3"/>
          <p:cNvSpPr>
            <a:spLocks noGrp="1" noChangeArrowheads="1"/>
          </p:cNvSpPr>
          <p:nvPr>
            <p:ph type="body" idx="1"/>
          </p:nvPr>
        </p:nvSpPr>
        <p:spPr>
          <a:xfrm>
            <a:off x="685800" y="1676400"/>
            <a:ext cx="8001000" cy="4876800"/>
          </a:xfrm>
        </p:spPr>
        <p:txBody>
          <a:bodyPr/>
          <a:lstStyle/>
          <a:p>
            <a:endParaRPr lang="en-US" sz="2800" dirty="0"/>
          </a:p>
        </p:txBody>
      </p:sp>
      <p:pic>
        <p:nvPicPr>
          <p:cNvPr id="107524" name="Picture 4" descr="http://t3.gstatic.com/images?q=tbn:ANd9GcRmg0aHmjGj4GTPCSIcbc1yyecVsoYJ3NHQHQwcgZW6NNQGGWh29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09788"/>
            <a:ext cx="5391943" cy="35641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53286" y="1800759"/>
            <a:ext cx="1828800" cy="923330"/>
          </a:xfrm>
          <a:prstGeom prst="rect">
            <a:avLst/>
          </a:prstGeom>
          <a:solidFill>
            <a:srgbClr val="C00000"/>
          </a:solidFill>
        </p:spPr>
        <p:txBody>
          <a:bodyPr wrap="square" rtlCol="0">
            <a:spAutoFit/>
          </a:bodyPr>
          <a:lstStyle/>
          <a:p>
            <a:r>
              <a:rPr lang="en-US" dirty="0" smtClean="0"/>
              <a:t>Distribution of Glasgow Coma Scale Scores </a:t>
            </a:r>
            <a:endParaRPr lang="en-US" dirty="0"/>
          </a:p>
        </p:txBody>
      </p:sp>
      <p:cxnSp>
        <p:nvCxnSpPr>
          <p:cNvPr id="7" name="Straight Connector 6"/>
          <p:cNvCxnSpPr/>
          <p:nvPr/>
        </p:nvCxnSpPr>
        <p:spPr>
          <a:xfrm flipH="1">
            <a:off x="5825888" y="2387598"/>
            <a:ext cx="527398" cy="29766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522456" y="3200400"/>
            <a:ext cx="1690674" cy="3170099"/>
          </a:xfrm>
          <a:prstGeom prst="rect">
            <a:avLst/>
          </a:prstGeom>
          <a:solidFill>
            <a:schemeClr val="accent1">
              <a:lumMod val="75000"/>
            </a:schemeClr>
          </a:solidFill>
        </p:spPr>
        <p:txBody>
          <a:bodyPr wrap="square" rtlCol="0">
            <a:spAutoFit/>
          </a:bodyPr>
          <a:lstStyle/>
          <a:p>
            <a:r>
              <a:rPr lang="en-US" sz="2000" b="1" dirty="0" smtClean="0">
                <a:solidFill>
                  <a:srgbClr val="FFC000"/>
                </a:solidFill>
              </a:rPr>
              <a:t>Even though this is continuous data, it is being treated as “nominal” as it is broken down into groups or categories</a:t>
            </a:r>
            <a:endParaRPr lang="en-US" sz="2000" b="1" dirty="0">
              <a:solidFill>
                <a:srgbClr val="FFC000"/>
              </a:solidFill>
            </a:endParaRPr>
          </a:p>
        </p:txBody>
      </p:sp>
      <p:sp>
        <p:nvSpPr>
          <p:cNvPr id="11" name="Rectangle 10"/>
          <p:cNvSpPr/>
          <p:nvPr/>
        </p:nvSpPr>
        <p:spPr>
          <a:xfrm>
            <a:off x="0" y="5867400"/>
            <a:ext cx="6522456"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Tip:  It is usually better to collect continuous data and then break it down into categories for data analysis as opposed to collecting data that fits into preconceived categories. </a:t>
            </a:r>
            <a:endParaRPr lang="en-US" dirty="0"/>
          </a:p>
        </p:txBody>
      </p:sp>
      <p:cxnSp>
        <p:nvCxnSpPr>
          <p:cNvPr id="10" name="Straight Arrow Connector 9"/>
          <p:cNvCxnSpPr/>
          <p:nvPr/>
        </p:nvCxnSpPr>
        <p:spPr>
          <a:xfrm flipH="1" flipV="1">
            <a:off x="2057400" y="3852332"/>
            <a:ext cx="4465056" cy="2133600"/>
          </a:xfrm>
          <a:prstGeom prst="straightConnector1">
            <a:avLst/>
          </a:prstGeom>
          <a:ln w="22225">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6965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4294</TotalTime>
  <Words>2437</Words>
  <Application>Microsoft Macintosh PowerPoint</Application>
  <PresentationFormat>On-screen Show (4:3)</PresentationFormat>
  <Paragraphs>268</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Basic Statistics Overview</vt:lpstr>
      <vt:lpstr>Preface</vt:lpstr>
      <vt:lpstr>Outline</vt:lpstr>
      <vt:lpstr>Types of Statistics/Analyses</vt:lpstr>
      <vt:lpstr>Descriptive Statistics</vt:lpstr>
      <vt:lpstr>Frequencies &amp; Percentages</vt:lpstr>
      <vt:lpstr>Distributions</vt:lpstr>
      <vt:lpstr>Continuous  Categorical</vt:lpstr>
      <vt:lpstr>Continuous  Categorical</vt:lpstr>
      <vt:lpstr>Ordinal Level Data </vt:lpstr>
      <vt:lpstr>Interval/Ratio Data</vt:lpstr>
      <vt:lpstr>Interval/Ratio Distributions</vt:lpstr>
      <vt:lpstr>Interval &amp; Ratio Data</vt:lpstr>
      <vt:lpstr>INFERENTIAL STATISTICS</vt:lpstr>
      <vt:lpstr>Type of Data &amp; Analysis</vt:lpstr>
      <vt:lpstr>Correlation</vt:lpstr>
      <vt:lpstr>Correlation</vt:lpstr>
      <vt:lpstr>Correlation </vt:lpstr>
      <vt:lpstr>T-tests </vt:lpstr>
      <vt:lpstr>T-tests </vt:lpstr>
      <vt:lpstr>How do you report t-tests results?</vt:lpstr>
      <vt:lpstr>Chi-square</vt:lpstr>
      <vt:lpstr>Chi-square</vt:lpstr>
      <vt:lpstr>How do you report chi-square?</vt:lpstr>
      <vt:lpstr>Logistic Regression</vt:lpstr>
      <vt:lpstr>Logistic Regression </vt:lpstr>
      <vt:lpstr>How do you report Logistic Regression?</vt:lpstr>
      <vt:lpstr>Summary of Statistical Tests</vt:lpstr>
      <vt:lpstr>Summary</vt:lpstr>
      <vt:lpstr>Next Steps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Davidov</dc:creator>
  <cp:lastModifiedBy>Ashley Singh</cp:lastModifiedBy>
  <cp:revision>76</cp:revision>
  <dcterms:created xsi:type="dcterms:W3CDTF">2011-10-11T18:23:19Z</dcterms:created>
  <dcterms:modified xsi:type="dcterms:W3CDTF">2013-03-18T13:42:15Z</dcterms:modified>
</cp:coreProperties>
</file>